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5" r:id="rId58"/>
  </p:sldIdLst>
  <p:sldSz cx="13004800" cy="9753600"/>
  <p:notesSz cx="6858000" cy="9144000"/>
  <p:defaultTextStyle>
    <a:lvl1pPr algn="ctr" defTabSz="584200">
      <a:defRPr sz="4200">
        <a:latin typeface="+mn-lt"/>
        <a:ea typeface="+mn-ea"/>
        <a:cs typeface="+mn-cs"/>
        <a:sym typeface="Helvetica Neue Light"/>
      </a:defRPr>
    </a:lvl1pPr>
    <a:lvl2pPr indent="342900" algn="ctr" defTabSz="584200">
      <a:defRPr sz="4200">
        <a:latin typeface="+mn-lt"/>
        <a:ea typeface="+mn-ea"/>
        <a:cs typeface="+mn-cs"/>
        <a:sym typeface="Helvetica Neue Light"/>
      </a:defRPr>
    </a:lvl2pPr>
    <a:lvl3pPr indent="685800" algn="ctr" defTabSz="584200">
      <a:defRPr sz="4200">
        <a:latin typeface="+mn-lt"/>
        <a:ea typeface="+mn-ea"/>
        <a:cs typeface="+mn-cs"/>
        <a:sym typeface="Helvetica Neue Light"/>
      </a:defRPr>
    </a:lvl3pPr>
    <a:lvl4pPr indent="1028700" algn="ctr" defTabSz="584200">
      <a:defRPr sz="4200">
        <a:latin typeface="+mn-lt"/>
        <a:ea typeface="+mn-ea"/>
        <a:cs typeface="+mn-cs"/>
        <a:sym typeface="Helvetica Neue Light"/>
      </a:defRPr>
    </a:lvl4pPr>
    <a:lvl5pPr indent="1371600" algn="ctr" defTabSz="584200">
      <a:defRPr sz="4200">
        <a:latin typeface="+mn-lt"/>
        <a:ea typeface="+mn-ea"/>
        <a:cs typeface="+mn-cs"/>
        <a:sym typeface="Helvetica Neue Light"/>
      </a:defRPr>
    </a:lvl5pPr>
    <a:lvl6pPr indent="1714500" algn="ctr" defTabSz="584200">
      <a:defRPr sz="4200">
        <a:latin typeface="+mn-lt"/>
        <a:ea typeface="+mn-ea"/>
        <a:cs typeface="+mn-cs"/>
        <a:sym typeface="Helvetica Neue Light"/>
      </a:defRPr>
    </a:lvl6pPr>
    <a:lvl7pPr indent="2057400" algn="ctr" defTabSz="584200">
      <a:defRPr sz="4200">
        <a:latin typeface="+mn-lt"/>
        <a:ea typeface="+mn-ea"/>
        <a:cs typeface="+mn-cs"/>
        <a:sym typeface="Helvetica Neue Light"/>
      </a:defRPr>
    </a:lvl7pPr>
    <a:lvl8pPr indent="2400300" algn="ctr" defTabSz="584200">
      <a:defRPr sz="4200">
        <a:latin typeface="+mn-lt"/>
        <a:ea typeface="+mn-ea"/>
        <a:cs typeface="+mn-cs"/>
        <a:sym typeface="Helvetica Neue Light"/>
      </a:defRPr>
    </a:lvl8pPr>
    <a:lvl9pPr indent="2743200" algn="ctr" defTabSz="584200">
      <a:defRPr sz="4200">
        <a:latin typeface="+mn-lt"/>
        <a:ea typeface="+mn-ea"/>
        <a:cs typeface="+mn-cs"/>
        <a:sym typeface="Helvetica Neue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>
        <a:fontRef idx="major">
          <a:srgbClr val="444444"/>
        </a:fontRef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>
        <a:fontRef idx="major">
          <a:srgbClr val="444444"/>
        </a:fontRef>
        <a:srgbClr val="444444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C4C6C6"/>
              </a:solidFill>
              <a:prstDash val="solid"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8E9E8"/>
          </a:solidFill>
        </a:fill>
      </a:tcStyle>
    </a:firstCol>
    <a:lastRow>
      <a:tcTxStyle>
        <a:fontRef idx="major">
          <a:srgbClr val="444444"/>
        </a:fontRef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25D6B"/>
          </a:solidFill>
        </a:fill>
      </a:tcStyle>
    </a:firstRow>
  </a:tblStyle>
  <a:tblStyle styleId="{C7B018BB-80A7-4F77-B60F-C8B233D01FF8}" styleName="">
    <a:tblBg/>
    <a:wholeTbl>
      <a:tcTxStyle>
        <a:fontRef idx="major">
          <a:srgbClr val="444444"/>
        </a:fontRef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FF8FA"/>
          </a:solidFill>
        </a:fill>
      </a:tcStyle>
    </a:band2H>
    <a:firstCol>
      <a:tcTxStyle>
        <a:fontRef idx="major">
          <a:srgbClr val="444444"/>
        </a:fontRef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F728F"/>
              </a:solidFill>
              <a:prstDash val="solid"/>
              <a:miter lim="400000"/>
            </a:ln>
          </a:top>
          <a:bottom>
            <a:ln w="12700" cap="flat">
              <a:solidFill>
                <a:srgbClr val="4F728F"/>
              </a:solidFill>
              <a:prstDash val="solid"/>
              <a:miter lim="400000"/>
            </a:ln>
          </a:bottom>
          <a:insideH>
            <a:ln w="12700" cap="flat">
              <a:solidFill>
                <a:srgbClr val="4F728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4DADF"/>
          </a:solidFill>
        </a:fill>
      </a:tcStyle>
    </a:firstCol>
    <a:lastRow>
      <a:tcTxStyle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38EB0"/>
          </a:solidFill>
        </a:fill>
      </a:tcStyle>
    </a:lastRow>
    <a:firstRow>
      <a:tcTxStyle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73D59"/>
          </a:solidFill>
        </a:fill>
      </a:tcStyle>
    </a:firstRow>
  </a:tblStyle>
  <a:tblStyle styleId="{EEE7283C-3CF3-47DC-8721-378D4A62B228}" styleName="">
    <a:tblBg/>
    <a:wholeTbl>
      <a:tcTxStyle>
        <a:fontRef idx="major">
          <a:srgbClr val="444444"/>
        </a:fontRef>
        <a:srgbClr val="444444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>
        <a:fontRef idx="major">
          <a:srgbClr val="444444"/>
        </a:fontRef>
        <a:srgbClr val="444444"/>
      </a:tcTxStyle>
      <a:tcStyle>
        <a:tcBdr>
          <a:left>
            <a:ln w="12700" cap="flat">
              <a:solidFill>
                <a:srgbClr val="3C3C1D"/>
              </a:solidFill>
              <a:prstDash val="solid"/>
              <a:miter lim="400000"/>
            </a:ln>
          </a:left>
          <a:right>
            <a:ln w="12700" cap="flat">
              <a:solidFill>
                <a:srgbClr val="A9A584"/>
              </a:solidFill>
              <a:prstDash val="solid"/>
              <a:miter lim="400000"/>
            </a:ln>
          </a:right>
          <a:top>
            <a:ln w="12700" cap="flat">
              <a:solidFill>
                <a:srgbClr val="A9A584"/>
              </a:solidFill>
              <a:prstDash val="solid"/>
              <a:miter lim="400000"/>
            </a:ln>
          </a:top>
          <a:bottom>
            <a:ln w="12700" cap="flat">
              <a:solidFill>
                <a:srgbClr val="A9A584"/>
              </a:solidFill>
              <a:prstDash val="solid"/>
              <a:miter lim="400000"/>
            </a:ln>
          </a:bottom>
          <a:insideH>
            <a:ln w="12700" cap="flat">
              <a:solidFill>
                <a:srgbClr val="A9A584"/>
              </a:solidFill>
              <a:prstDash val="solid"/>
              <a:miter lim="400000"/>
            </a:ln>
          </a:insideH>
          <a:insideV>
            <a:ln w="12700" cap="flat">
              <a:solidFill>
                <a:srgbClr val="A9A584"/>
              </a:solidFill>
              <a:prstDash val="solid"/>
              <a:miter lim="400000"/>
            </a:ln>
          </a:insideV>
        </a:tcBdr>
        <a:fill>
          <a:solidFill>
            <a:srgbClr val="CFCDBB"/>
          </a:solidFill>
        </a:fill>
      </a:tcStyle>
    </a:firstCol>
    <a:lastRow>
      <a:tcTxStyle>
        <a:fontRef idx="major">
          <a:srgbClr val="444444"/>
        </a:fontRef>
        <a:srgbClr val="444444"/>
      </a:tcTxStyle>
      <a:tcStyle>
        <a:tcBdr>
          <a:left>
            <a:ln w="12700" cap="flat">
              <a:solidFill>
                <a:srgbClr val="C6C6C6"/>
              </a:solidFill>
              <a:prstDash val="solid"/>
              <a:miter lim="400000"/>
            </a:ln>
          </a:left>
          <a:right>
            <a:ln w="12700" cap="flat">
              <a:solidFill>
                <a:srgbClr val="C6C6C6"/>
              </a:solidFill>
              <a:prstDash val="solid"/>
              <a:miter lim="400000"/>
            </a:ln>
          </a:right>
          <a:top>
            <a:ln w="12700" cap="flat">
              <a:solidFill>
                <a:srgbClr val="656839"/>
              </a:solidFill>
              <a:prstDash val="solid"/>
              <a:miter lim="400000"/>
            </a:ln>
          </a:top>
          <a:bottom>
            <a:ln w="12700" cap="flat">
              <a:solidFill>
                <a:srgbClr val="3C3C1D"/>
              </a:solidFill>
              <a:prstDash val="solid"/>
              <a:miter lim="400000"/>
            </a:ln>
          </a:bottom>
          <a:insideH>
            <a:ln w="12700" cap="flat">
              <a:solidFill>
                <a:srgbClr val="C6C6C6"/>
              </a:solidFill>
              <a:prstDash val="solid"/>
              <a:miter lim="400000"/>
            </a:ln>
          </a:insideH>
          <a:insideV>
            <a:ln w="12700" cap="flat">
              <a:solidFill>
                <a:srgbClr val="C6C6C6"/>
              </a:solidFill>
              <a:prstDash val="solid"/>
              <a:miter lim="400000"/>
            </a:ln>
          </a:insideV>
        </a:tcBdr>
        <a:fill>
          <a:solidFill>
            <a:srgbClr val="E8E9E8"/>
          </a:solidFill>
        </a:fill>
      </a:tcStyle>
    </a:lastRow>
    <a:firstRow>
      <a:tcTxStyle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A9A584"/>
              </a:solidFill>
              <a:prstDash val="solid"/>
              <a:miter lim="400000"/>
            </a:ln>
          </a:left>
          <a:right>
            <a:ln w="12700" cap="flat">
              <a:solidFill>
                <a:srgbClr val="A9A584"/>
              </a:solidFill>
              <a:prstDash val="solid"/>
              <a:miter lim="400000"/>
            </a:ln>
          </a:right>
          <a:top>
            <a:ln w="12700" cap="flat">
              <a:solidFill>
                <a:srgbClr val="3C3C1D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AAA485"/>
              </a:solidFill>
              <a:prstDash val="solid"/>
              <a:miter lim="400000"/>
            </a:ln>
          </a:insideH>
          <a:insideV>
            <a:ln w="12700" cap="flat">
              <a:solidFill>
                <a:srgbClr val="A9A584"/>
              </a:solidFill>
              <a:prstDash val="solid"/>
              <a:miter lim="400000"/>
            </a:ln>
          </a:insideV>
        </a:tcBdr>
        <a:fill>
          <a:solidFill>
            <a:srgbClr val="656839"/>
          </a:solidFill>
        </a:fill>
      </a:tcStyle>
    </a:firstRow>
  </a:tblStyle>
  <a:tblStyle styleId="{CF821DB8-F4EB-4A41-A1BA-3FCAFE7338EE}" styleName="">
    <a:tblBg/>
    <a:wholeTbl>
      <a:tcTxStyle>
        <a:fontRef idx="major">
          <a:srgbClr val="444444"/>
        </a:fontRef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1F1F1"/>
          </a:solidFill>
        </a:fill>
      </a:tcStyle>
    </a:wholeTbl>
    <a:band2H>
      <a:tcTxStyle/>
      <a:tcStyle>
        <a:tcBdr/>
        <a:fill>
          <a:solidFill>
            <a:srgbClr val="E4E4E0"/>
          </a:solidFill>
        </a:fill>
      </a:tcStyle>
    </a:band2H>
    <a:firstCol>
      <a:tcTxStyle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515151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D7766"/>
              </a:solidFill>
              <a:prstDash val="solid"/>
              <a:miter lim="400000"/>
            </a:ln>
          </a:top>
          <a:bottom>
            <a:ln w="12700" cap="flat">
              <a:solidFill>
                <a:srgbClr val="7D7766"/>
              </a:solidFill>
              <a:prstDash val="solid"/>
              <a:miter lim="400000"/>
            </a:ln>
          </a:bottom>
          <a:insideH>
            <a:ln w="12700" cap="flat">
              <a:solidFill>
                <a:srgbClr val="7D776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F8B7E"/>
          </a:solidFill>
        </a:fill>
      </a:tcStyle>
    </a:firstCol>
    <a:lastRow>
      <a:tcTxStyle>
        <a:fontRef idx="major">
          <a:srgbClr val="444444"/>
        </a:fontRef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515151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1F1F1"/>
          </a:solidFill>
        </a:fill>
      </a:tcStyle>
    </a:lastRow>
    <a:firstRow>
      <a:tcTxStyle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15151"/>
              </a:solidFill>
              <a:prstDash val="solid"/>
              <a:miter lim="400000"/>
            </a:ln>
          </a:top>
          <a:bottom>
            <a:ln w="25400" cap="flat">
              <a:solidFill>
                <a:srgbClr val="A9A58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E5A4C"/>
          </a:solidFill>
        </a:fill>
      </a:tcStyle>
    </a:firstRow>
  </a:tblStyle>
  <a:tblStyle styleId="{33BA23B1-9221-436E-865A-0063620EA4FD}" styleName="">
    <a:tblBg/>
    <a:wholeTbl>
      <a:tcTxStyle>
        <a:fontRef idx="major">
          <a:srgbClr val="444444"/>
        </a:fontRef>
        <a:srgbClr val="444444"/>
      </a:tcTxStyle>
      <a:tcStyle>
        <a:tcBdr>
          <a:left>
            <a:ln w="12700" cap="flat">
              <a:solidFill>
                <a:srgbClr val="747474"/>
              </a:solidFill>
              <a:prstDash val="solid"/>
              <a:miter lim="400000"/>
            </a:ln>
          </a:left>
          <a:right>
            <a:ln w="12700" cap="flat">
              <a:solidFill>
                <a:srgbClr val="747474"/>
              </a:solidFill>
              <a:prstDash val="solid"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solidFill>
                <a:srgbClr val="747474"/>
              </a:solidFill>
              <a:prstDash val="solid"/>
              <a:miter lim="400000"/>
            </a:ln>
          </a:insideH>
          <a:insideV>
            <a:ln w="12700" cap="flat">
              <a:solidFill>
                <a:srgbClr val="74747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>
        <a:fontRef idx="major">
          <a:srgbClr val="444444"/>
        </a:fontRef>
        <a:srgbClr val="444444"/>
      </a:tcTxStyle>
      <a:tcStyle>
        <a:tcBdr>
          <a:left>
            <a:ln w="12700" cap="flat">
              <a:solidFill>
                <a:srgbClr val="747474"/>
              </a:solidFill>
              <a:prstDash val="solid"/>
              <a:miter lim="400000"/>
            </a:ln>
          </a:left>
          <a:right>
            <a:ln w="12700" cap="flat">
              <a:solidFill>
                <a:srgbClr val="747474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firstCol>
    <a:lastRow>
      <a:tcTxStyle>
        <a:fontRef idx="major">
          <a:srgbClr val="444444"/>
        </a:fontRef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/>
          </a:solidFill>
        </a:fill>
      </a:tcStyle>
    </a:lastRow>
    <a:firstRow>
      <a:tcTxStyle>
        <a:fontRef idx="major">
          <a:srgbClr val="444444"/>
        </a:fontRef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/>
          </a:solidFill>
        </a:fill>
      </a:tcStyle>
    </a:firstRow>
  </a:tblStyle>
  <a:tblStyle styleId="{2708684C-4D16-4618-839F-0558EEFCDFE6}" styleName="">
    <a:tblBg/>
    <a:wholeTbl>
      <a:tcTxStyle>
        <a:fontRef idx="major">
          <a:srgbClr val="777777"/>
        </a:fontRef>
        <a:srgbClr val="777777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2D2D2">
              <a:alpha val="30000"/>
            </a:srgbClr>
          </a:solidFill>
        </a:fill>
      </a:tcStyle>
    </a:band2H>
    <a:firstCol>
      <a:tcTxStyle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C9C9C9"/>
              </a:solidFill>
              <a:prstDash val="solid"/>
              <a:miter lim="400000"/>
            </a:ln>
          </a:top>
          <a:bottom>
            <a:ln w="12700" cap="flat">
              <a:solidFill>
                <a:srgbClr val="C9C9C9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2D2D2">
              <a:alpha val="30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CBCBCB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CBCBCB"/>
          </a:solidFill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CBCBCB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6" d="100"/>
          <a:sy n="46" d="100"/>
        </p:scale>
        <p:origin x="954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65" name="Shape 6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51129559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/>
          <p:nvPr/>
        </p:nvSpPr>
        <p:spPr>
          <a:xfrm>
            <a:off x="647700" y="4749800"/>
            <a:ext cx="11709421" cy="127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7" name="Shape 7"/>
          <p:cNvSpPr>
            <a:spLocks noGrp="1"/>
          </p:cNvSpPr>
          <p:nvPr>
            <p:ph type="title"/>
          </p:nvPr>
        </p:nvSpPr>
        <p:spPr>
          <a:xfrm>
            <a:off x="571500" y="1320800"/>
            <a:ext cx="11861800" cy="31750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200"/>
              <a:t>Title Text</a:t>
            </a:r>
          </a:p>
        </p:txBody>
      </p:sp>
      <p:sp>
        <p:nvSpPr>
          <p:cNvPr id="8" name="Shape 8"/>
          <p:cNvSpPr>
            <a:spLocks noGrp="1"/>
          </p:cNvSpPr>
          <p:nvPr>
            <p:ph type="body" idx="1"/>
          </p:nvPr>
        </p:nvSpPr>
        <p:spPr>
          <a:xfrm>
            <a:off x="571500" y="5016500"/>
            <a:ext cx="11861800" cy="3175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None/>
            </a:lvl1pPr>
            <a:lvl2pPr marL="0" indent="0">
              <a:spcBef>
                <a:spcPts val="0"/>
              </a:spcBef>
              <a:buSzTx/>
              <a:buNone/>
            </a:lvl2pPr>
            <a:lvl3pPr marL="0" indent="0">
              <a:spcBef>
                <a:spcPts val="0"/>
              </a:spcBef>
              <a:buSzTx/>
              <a:buNone/>
            </a:lvl3pPr>
            <a:lvl4pPr marL="0" indent="0">
              <a:spcBef>
                <a:spcPts val="0"/>
              </a:spcBef>
              <a:buSzTx/>
              <a:buNone/>
            </a:lvl4pPr>
            <a:lvl5pPr marL="0" indent="0">
              <a:spcBef>
                <a:spcPts val="0"/>
              </a:spcBef>
              <a:buSzTx/>
              <a:buNone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200"/>
              <a:t>Title Text</a:t>
            </a:r>
          </a:p>
        </p:txBody>
      </p:sp>
      <p:sp>
        <p:nvSpPr>
          <p:cNvPr id="11" name="Shape 1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200"/>
              <a:t>Title Text</a:t>
            </a:r>
          </a:p>
        </p:txBody>
      </p:sp>
      <p:sp>
        <p:nvSpPr>
          <p:cNvPr id="14" name="Shape 1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numCol="2" spcCol="593090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>
            <a:spLocks noGrp="1"/>
          </p:cNvSpPr>
          <p:nvPr>
            <p:ph type="body" idx="1"/>
          </p:nvPr>
        </p:nvSpPr>
        <p:spPr>
          <a:xfrm>
            <a:off x="571500" y="863600"/>
            <a:ext cx="11861800" cy="8026400"/>
          </a:xfrm>
          <a:prstGeom prst="rect">
            <a:avLst/>
          </a:prstGeom>
        </p:spPr>
        <p:txBody>
          <a:bodyPr/>
          <a:lstStyle>
            <a:lvl1pPr>
              <a:spcBef>
                <a:spcPts val="7200"/>
              </a:spcBef>
            </a:lvl1pPr>
            <a:lvl2pPr>
              <a:spcBef>
                <a:spcPts val="7200"/>
              </a:spcBef>
            </a:lvl2pPr>
            <a:lvl3pPr>
              <a:spcBef>
                <a:spcPts val="7200"/>
              </a:spcBef>
            </a:lvl3pPr>
            <a:lvl4pPr>
              <a:spcBef>
                <a:spcPts val="7200"/>
              </a:spcBef>
            </a:lvl4pPr>
            <a:lvl5pPr>
              <a:spcBef>
                <a:spcPts val="7200"/>
              </a:spcBef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20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571500" y="3708400"/>
            <a:ext cx="11861800" cy="2336800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lvl="0">
              <a:defRPr sz="1800"/>
            </a:pPr>
            <a:r>
              <a:rPr sz="420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/>
          <p:nvPr/>
        </p:nvSpPr>
        <p:spPr>
          <a:xfrm>
            <a:off x="7543800" y="7975600"/>
            <a:ext cx="0" cy="1422528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4" name="Shape 24"/>
          <p:cNvSpPr>
            <a:spLocks noGrp="1"/>
          </p:cNvSpPr>
          <p:nvPr>
            <p:ph type="title"/>
          </p:nvPr>
        </p:nvSpPr>
        <p:spPr>
          <a:xfrm>
            <a:off x="1409700" y="7785100"/>
            <a:ext cx="5791200" cy="1701800"/>
          </a:xfrm>
          <a:prstGeom prst="rect">
            <a:avLst/>
          </a:prstGeom>
        </p:spPr>
        <p:txBody>
          <a:bodyPr lIns="50800" tIns="50800" rIns="50800" bIns="50800" anchor="ctr"/>
          <a:lstStyle>
            <a:lvl1pPr algn="r"/>
          </a:lstStyle>
          <a:p>
            <a:pPr lvl="0">
              <a:defRPr sz="1800"/>
            </a:pPr>
            <a:r>
              <a:rPr sz="4200"/>
              <a:t>Title Text</a:t>
            </a:r>
          </a:p>
        </p:txBody>
      </p:sp>
      <p:sp>
        <p:nvSpPr>
          <p:cNvPr id="25" name="Shape 25"/>
          <p:cNvSpPr>
            <a:spLocks noGrp="1"/>
          </p:cNvSpPr>
          <p:nvPr>
            <p:ph type="body" idx="1"/>
          </p:nvPr>
        </p:nvSpPr>
        <p:spPr>
          <a:xfrm>
            <a:off x="7848600" y="8470900"/>
            <a:ext cx="4953000" cy="508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None/>
              <a:defRPr>
                <a:solidFill>
                  <a:srgbClr val="A9A9A9"/>
                </a:solidFill>
              </a:defRPr>
            </a:lvl1pPr>
            <a:lvl2pPr marL="0" indent="0">
              <a:spcBef>
                <a:spcPts val="0"/>
              </a:spcBef>
              <a:buSzTx/>
              <a:buNone/>
              <a:defRPr>
                <a:solidFill>
                  <a:srgbClr val="A9A9A9"/>
                </a:solidFill>
              </a:defRPr>
            </a:lvl2pPr>
            <a:lvl3pPr marL="0" indent="0">
              <a:spcBef>
                <a:spcPts val="0"/>
              </a:spcBef>
              <a:buSzTx/>
              <a:buNone/>
              <a:defRPr>
                <a:solidFill>
                  <a:srgbClr val="A9A9A9"/>
                </a:solidFill>
              </a:defRPr>
            </a:lvl3pPr>
            <a:lvl4pPr marL="0" indent="0">
              <a:spcBef>
                <a:spcPts val="0"/>
              </a:spcBef>
              <a:buSzTx/>
              <a:buNone/>
              <a:defRPr>
                <a:solidFill>
                  <a:srgbClr val="A9A9A9"/>
                </a:solidFill>
              </a:defRPr>
            </a:lvl4pPr>
            <a:lvl5pPr marL="0" indent="0">
              <a:spcBef>
                <a:spcPts val="0"/>
              </a:spcBef>
              <a:buSzTx/>
              <a:buNone/>
              <a:defRPr>
                <a:solidFill>
                  <a:srgbClr val="A9A9A9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A9A9A9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A9A9A9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A9A9A9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A9A9A9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A9A9A9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/>
          <p:nvPr/>
        </p:nvSpPr>
        <p:spPr>
          <a:xfrm>
            <a:off x="647700" y="4749800"/>
            <a:ext cx="4882122" cy="127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8" name="Shape 28"/>
          <p:cNvSpPr>
            <a:spLocks noGrp="1"/>
          </p:cNvSpPr>
          <p:nvPr>
            <p:ph type="title"/>
          </p:nvPr>
        </p:nvSpPr>
        <p:spPr>
          <a:xfrm>
            <a:off x="571500" y="1320800"/>
            <a:ext cx="5080000" cy="31750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200"/>
              <a:t>Title Text</a:t>
            </a:r>
          </a:p>
        </p:txBody>
      </p:sp>
      <p:sp>
        <p:nvSpPr>
          <p:cNvPr id="29" name="Shape 29"/>
          <p:cNvSpPr>
            <a:spLocks noGrp="1"/>
          </p:cNvSpPr>
          <p:nvPr>
            <p:ph type="body" idx="1"/>
          </p:nvPr>
        </p:nvSpPr>
        <p:spPr>
          <a:xfrm>
            <a:off x="571500" y="5016500"/>
            <a:ext cx="5080000" cy="3175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None/>
            </a:lvl1pPr>
            <a:lvl2pPr marL="0" indent="0">
              <a:spcBef>
                <a:spcPts val="0"/>
              </a:spcBef>
              <a:buSzTx/>
              <a:buNone/>
            </a:lvl2pPr>
            <a:lvl3pPr marL="0" indent="0">
              <a:spcBef>
                <a:spcPts val="0"/>
              </a:spcBef>
              <a:buSzTx/>
              <a:buNone/>
            </a:lvl3pPr>
            <a:lvl4pPr marL="0" indent="0">
              <a:spcBef>
                <a:spcPts val="0"/>
              </a:spcBef>
              <a:buSzTx/>
              <a:buNone/>
            </a:lvl4pPr>
            <a:lvl5pPr marL="0" indent="0">
              <a:spcBef>
                <a:spcPts val="0"/>
              </a:spcBef>
              <a:buSzTx/>
              <a:buNone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/>
          <p:nvPr/>
        </p:nvSpPr>
        <p:spPr>
          <a:xfrm>
            <a:off x="647700" y="1968500"/>
            <a:ext cx="4876867" cy="127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xfrm>
            <a:off x="571500" y="330200"/>
            <a:ext cx="5080000" cy="13970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200"/>
              <a:t>Title Text</a:t>
            </a:r>
          </a:p>
        </p:txBody>
      </p:sp>
      <p:sp>
        <p:nvSpPr>
          <p:cNvPr id="33" name="Shape 33"/>
          <p:cNvSpPr>
            <a:spLocks noGrp="1"/>
          </p:cNvSpPr>
          <p:nvPr>
            <p:ph type="body" idx="1"/>
          </p:nvPr>
        </p:nvSpPr>
        <p:spPr>
          <a:xfrm>
            <a:off x="571500" y="2324100"/>
            <a:ext cx="5080000" cy="65659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2 Up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/>
          <p:nvPr/>
        </p:nvSpPr>
        <p:spPr>
          <a:xfrm flipH="1">
            <a:off x="6502399" y="1803400"/>
            <a:ext cx="1" cy="4318000"/>
          </a:xfrm>
          <a:prstGeom prst="line">
            <a:avLst/>
          </a:prstGeom>
          <a:ln w="12700">
            <a:solidFill>
              <a:srgbClr val="ABABAB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6" name="Shape 36"/>
          <p:cNvSpPr>
            <a:spLocks noGrp="1"/>
          </p:cNvSpPr>
          <p:nvPr>
            <p:ph type="body" idx="1"/>
          </p:nvPr>
        </p:nvSpPr>
        <p:spPr>
          <a:xfrm>
            <a:off x="431800" y="8813800"/>
            <a:ext cx="8255000" cy="8128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1pPr>
            <a:lvl2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2pPr>
            <a:lvl3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3pPr>
            <a:lvl4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4pPr>
            <a:lvl5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2 Up Portrait &amp;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/>
        </p:nvSpPr>
        <p:spPr>
          <a:xfrm flipH="1">
            <a:off x="4432299" y="1778000"/>
            <a:ext cx="1" cy="5054600"/>
          </a:xfrm>
          <a:prstGeom prst="line">
            <a:avLst/>
          </a:prstGeom>
          <a:ln w="12700">
            <a:solidFill>
              <a:srgbClr val="ABABAB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body" idx="1"/>
          </p:nvPr>
        </p:nvSpPr>
        <p:spPr>
          <a:xfrm>
            <a:off x="431800" y="8813800"/>
            <a:ext cx="8255000" cy="8128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1pPr>
            <a:lvl2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2pPr>
            <a:lvl3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3pPr>
            <a:lvl4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4pPr>
            <a:lvl5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2 Up Portra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/>
        </p:nvSpPr>
        <p:spPr>
          <a:xfrm flipH="1">
            <a:off x="6489699" y="508000"/>
            <a:ext cx="1" cy="8013731"/>
          </a:xfrm>
          <a:prstGeom prst="line">
            <a:avLst/>
          </a:prstGeom>
          <a:ln w="12700">
            <a:solidFill>
              <a:srgbClr val="ABABAB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2" name="Shape 42"/>
          <p:cNvSpPr>
            <a:spLocks noGrp="1"/>
          </p:cNvSpPr>
          <p:nvPr>
            <p:ph type="body" idx="1"/>
          </p:nvPr>
        </p:nvSpPr>
        <p:spPr>
          <a:xfrm>
            <a:off x="431800" y="8813800"/>
            <a:ext cx="8255000" cy="8128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1pPr>
            <a:lvl2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2pPr>
            <a:lvl3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3pPr>
            <a:lvl4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4pPr>
            <a:lvl5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 Portra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/>
          <p:nvPr/>
        </p:nvSpPr>
        <p:spPr>
          <a:xfrm flipH="1">
            <a:off x="4444998" y="1777968"/>
            <a:ext cx="1" cy="5067381"/>
          </a:xfrm>
          <a:prstGeom prst="line">
            <a:avLst/>
          </a:prstGeom>
          <a:ln w="12700">
            <a:solidFill>
              <a:srgbClr val="ABABAB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5" name="Shape 45"/>
          <p:cNvSpPr/>
          <p:nvPr/>
        </p:nvSpPr>
        <p:spPr>
          <a:xfrm flipH="1">
            <a:off x="8547098" y="1777968"/>
            <a:ext cx="1" cy="5067381"/>
          </a:xfrm>
          <a:prstGeom prst="line">
            <a:avLst/>
          </a:prstGeom>
          <a:ln w="12700">
            <a:solidFill>
              <a:srgbClr val="ABABAB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6" name="Shape 46"/>
          <p:cNvSpPr>
            <a:spLocks noGrp="1"/>
          </p:cNvSpPr>
          <p:nvPr>
            <p:ph type="body" idx="1"/>
          </p:nvPr>
        </p:nvSpPr>
        <p:spPr>
          <a:xfrm>
            <a:off x="431800" y="8813800"/>
            <a:ext cx="8255000" cy="8128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1pPr>
            <a:lvl2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2pPr>
            <a:lvl3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3pPr>
            <a:lvl4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4pPr>
            <a:lvl5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B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body" idx="1"/>
          </p:nvPr>
        </p:nvSpPr>
        <p:spPr>
          <a:xfrm>
            <a:off x="431800" y="8813800"/>
            <a:ext cx="8255000" cy="8128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1pPr>
            <a:lvl2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2pPr>
            <a:lvl3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3pPr>
            <a:lvl4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4pPr>
            <a:lvl5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/>
        </p:nvSpPr>
        <p:spPr>
          <a:xfrm flipH="1">
            <a:off x="6489698" y="520668"/>
            <a:ext cx="1" cy="7962963"/>
          </a:xfrm>
          <a:prstGeom prst="line">
            <a:avLst/>
          </a:prstGeom>
          <a:ln w="12700">
            <a:solidFill>
              <a:srgbClr val="ABABAB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51" name="Shape 51"/>
          <p:cNvSpPr/>
          <p:nvPr/>
        </p:nvSpPr>
        <p:spPr>
          <a:xfrm>
            <a:off x="6489696" y="4476750"/>
            <a:ext cx="5994408" cy="127"/>
          </a:xfrm>
          <a:prstGeom prst="line">
            <a:avLst/>
          </a:prstGeom>
          <a:ln w="12700">
            <a:solidFill>
              <a:srgbClr val="ABABAB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52" name="Shape 52"/>
          <p:cNvSpPr>
            <a:spLocks noGrp="1"/>
          </p:cNvSpPr>
          <p:nvPr>
            <p:ph type="body" idx="1"/>
          </p:nvPr>
        </p:nvSpPr>
        <p:spPr>
          <a:xfrm>
            <a:off x="431800" y="8813800"/>
            <a:ext cx="8255000" cy="8128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1pPr>
            <a:lvl2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2pPr>
            <a:lvl3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3pPr>
            <a:lvl4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4pPr>
            <a:lvl5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4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/>
          <p:nvPr/>
        </p:nvSpPr>
        <p:spPr>
          <a:xfrm flipH="1">
            <a:off x="9067798" y="520668"/>
            <a:ext cx="1" cy="7962963"/>
          </a:xfrm>
          <a:prstGeom prst="line">
            <a:avLst/>
          </a:prstGeom>
          <a:ln w="12700">
            <a:solidFill>
              <a:srgbClr val="ABABAB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55" name="Shape 55"/>
          <p:cNvSpPr/>
          <p:nvPr/>
        </p:nvSpPr>
        <p:spPr>
          <a:xfrm>
            <a:off x="9067796" y="3092450"/>
            <a:ext cx="3429023" cy="127"/>
          </a:xfrm>
          <a:prstGeom prst="line">
            <a:avLst/>
          </a:prstGeom>
          <a:ln w="12700">
            <a:solidFill>
              <a:srgbClr val="ABABAB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56" name="Shape 56"/>
          <p:cNvSpPr/>
          <p:nvPr/>
        </p:nvSpPr>
        <p:spPr>
          <a:xfrm>
            <a:off x="9067796" y="5873750"/>
            <a:ext cx="3429023" cy="127"/>
          </a:xfrm>
          <a:prstGeom prst="line">
            <a:avLst/>
          </a:prstGeom>
          <a:ln w="12700">
            <a:solidFill>
              <a:srgbClr val="ABABAB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xfrm>
            <a:off x="431800" y="8813800"/>
            <a:ext cx="8255000" cy="8128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1pPr>
            <a:lvl2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2pPr>
            <a:lvl3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3pPr>
            <a:lvl4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4pPr>
            <a:lvl5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200"/>
              <a:t>Title Text</a:t>
            </a:r>
          </a:p>
        </p:txBody>
      </p:sp>
      <p:sp>
        <p:nvSpPr>
          <p:cNvPr id="60" name="Shape 60"/>
          <p:cNvSpPr>
            <a:spLocks noGrp="1"/>
          </p:cNvSpPr>
          <p:nvPr>
            <p:ph type="body" idx="1"/>
          </p:nvPr>
        </p:nvSpPr>
        <p:spPr>
          <a:xfrm>
            <a:off x="571500" y="2324100"/>
            <a:ext cx="5080000" cy="65659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200"/>
              <a:t>Title Text</a:t>
            </a:r>
          </a:p>
        </p:txBody>
      </p:sp>
      <p:sp>
        <p:nvSpPr>
          <p:cNvPr id="63" name="Shape 63"/>
          <p:cNvSpPr>
            <a:spLocks noGrp="1"/>
          </p:cNvSpPr>
          <p:nvPr>
            <p:ph type="body" idx="1"/>
          </p:nvPr>
        </p:nvSpPr>
        <p:spPr>
          <a:xfrm>
            <a:off x="8369300" y="2324100"/>
            <a:ext cx="4064000" cy="65659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647700" y="1968500"/>
            <a:ext cx="11709400" cy="127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" name="Shape 3"/>
          <p:cNvSpPr>
            <a:spLocks noGrp="1"/>
          </p:cNvSpPr>
          <p:nvPr>
            <p:ph type="title"/>
          </p:nvPr>
        </p:nvSpPr>
        <p:spPr>
          <a:xfrm>
            <a:off x="571500" y="330200"/>
            <a:ext cx="11861800" cy="1397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b"/>
          <a:lstStyle/>
          <a:p>
            <a:pPr lvl="0">
              <a:defRPr sz="1800"/>
            </a:pPr>
            <a:r>
              <a:rPr sz="4200"/>
              <a:t>Title Text</a:t>
            </a:r>
          </a:p>
        </p:txBody>
      </p:sp>
      <p:sp>
        <p:nvSpPr>
          <p:cNvPr id="4" name="Shape 4"/>
          <p:cNvSpPr>
            <a:spLocks noGrp="1"/>
          </p:cNvSpPr>
          <p:nvPr>
            <p:ph type="body" idx="1"/>
          </p:nvPr>
        </p:nvSpPr>
        <p:spPr>
          <a:xfrm>
            <a:off x="571500" y="2324100"/>
            <a:ext cx="11861800" cy="6565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transition spd="med"/>
  <p:txStyles>
    <p:titleStyle>
      <a:lvl1pPr defTabSz="584200">
        <a:defRPr sz="4200">
          <a:latin typeface="+mn-lt"/>
          <a:ea typeface="+mn-ea"/>
          <a:cs typeface="+mn-cs"/>
          <a:sym typeface="Helvetica Neue Light"/>
        </a:defRPr>
      </a:lvl1pPr>
      <a:lvl2pPr indent="228600" defTabSz="584200">
        <a:defRPr sz="4200">
          <a:latin typeface="+mn-lt"/>
          <a:ea typeface="+mn-ea"/>
          <a:cs typeface="+mn-cs"/>
          <a:sym typeface="Helvetica Neue Light"/>
        </a:defRPr>
      </a:lvl2pPr>
      <a:lvl3pPr indent="457200" defTabSz="584200">
        <a:defRPr sz="4200">
          <a:latin typeface="+mn-lt"/>
          <a:ea typeface="+mn-ea"/>
          <a:cs typeface="+mn-cs"/>
          <a:sym typeface="Helvetica Neue Light"/>
        </a:defRPr>
      </a:lvl3pPr>
      <a:lvl4pPr indent="685800" defTabSz="584200">
        <a:defRPr sz="4200">
          <a:latin typeface="+mn-lt"/>
          <a:ea typeface="+mn-ea"/>
          <a:cs typeface="+mn-cs"/>
          <a:sym typeface="Helvetica Neue Light"/>
        </a:defRPr>
      </a:lvl4pPr>
      <a:lvl5pPr indent="914400" defTabSz="584200">
        <a:defRPr sz="4200">
          <a:latin typeface="+mn-lt"/>
          <a:ea typeface="+mn-ea"/>
          <a:cs typeface="+mn-cs"/>
          <a:sym typeface="Helvetica Neue Light"/>
        </a:defRPr>
      </a:lvl5pPr>
      <a:lvl6pPr indent="1143000" defTabSz="584200">
        <a:defRPr sz="4200">
          <a:latin typeface="+mn-lt"/>
          <a:ea typeface="+mn-ea"/>
          <a:cs typeface="+mn-cs"/>
          <a:sym typeface="Helvetica Neue Light"/>
        </a:defRPr>
      </a:lvl6pPr>
      <a:lvl7pPr indent="1371600" defTabSz="584200">
        <a:defRPr sz="4200">
          <a:latin typeface="+mn-lt"/>
          <a:ea typeface="+mn-ea"/>
          <a:cs typeface="+mn-cs"/>
          <a:sym typeface="Helvetica Neue Light"/>
        </a:defRPr>
      </a:lvl7pPr>
      <a:lvl8pPr indent="1600200" defTabSz="584200">
        <a:defRPr sz="4200">
          <a:latin typeface="+mn-lt"/>
          <a:ea typeface="+mn-ea"/>
          <a:cs typeface="+mn-cs"/>
          <a:sym typeface="Helvetica Neue Light"/>
        </a:defRPr>
      </a:lvl8pPr>
      <a:lvl9pPr indent="1828800" defTabSz="584200">
        <a:defRPr sz="4200">
          <a:latin typeface="+mn-lt"/>
          <a:ea typeface="+mn-ea"/>
          <a:cs typeface="+mn-cs"/>
          <a:sym typeface="Helvetica Neue Light"/>
        </a:defRPr>
      </a:lvl9pPr>
    </p:titleStyle>
    <p:bodyStyle>
      <a:lvl1pPr marL="266700" indent="-266700" defTabSz="584200">
        <a:spcBef>
          <a:spcPts val="4800"/>
        </a:spcBef>
        <a:buSzPct val="100000"/>
        <a:buChar char="•"/>
        <a:defRPr sz="2600">
          <a:solidFill>
            <a:srgbClr val="747474"/>
          </a:solidFill>
          <a:latin typeface="+mj-lt"/>
          <a:ea typeface="+mj-ea"/>
          <a:cs typeface="+mj-cs"/>
          <a:sym typeface="Helvetica Neue"/>
        </a:defRPr>
      </a:lvl1pPr>
      <a:lvl2pPr marL="711200" indent="-266700" defTabSz="584200">
        <a:spcBef>
          <a:spcPts val="4800"/>
        </a:spcBef>
        <a:buSzPct val="100000"/>
        <a:buChar char="•"/>
        <a:defRPr sz="2600">
          <a:solidFill>
            <a:srgbClr val="747474"/>
          </a:solidFill>
          <a:latin typeface="+mj-lt"/>
          <a:ea typeface="+mj-ea"/>
          <a:cs typeface="+mj-cs"/>
          <a:sym typeface="Helvetica Neue"/>
        </a:defRPr>
      </a:lvl2pPr>
      <a:lvl3pPr marL="1155700" indent="-266700" defTabSz="584200">
        <a:spcBef>
          <a:spcPts val="4800"/>
        </a:spcBef>
        <a:buSzPct val="100000"/>
        <a:buChar char="•"/>
        <a:defRPr sz="2600">
          <a:solidFill>
            <a:srgbClr val="747474"/>
          </a:solidFill>
          <a:latin typeface="+mj-lt"/>
          <a:ea typeface="+mj-ea"/>
          <a:cs typeface="+mj-cs"/>
          <a:sym typeface="Helvetica Neue"/>
        </a:defRPr>
      </a:lvl3pPr>
      <a:lvl4pPr marL="1600200" indent="-266700" defTabSz="584200">
        <a:spcBef>
          <a:spcPts val="4800"/>
        </a:spcBef>
        <a:buSzPct val="100000"/>
        <a:buChar char="•"/>
        <a:defRPr sz="2600">
          <a:solidFill>
            <a:srgbClr val="747474"/>
          </a:solidFill>
          <a:latin typeface="+mj-lt"/>
          <a:ea typeface="+mj-ea"/>
          <a:cs typeface="+mj-cs"/>
          <a:sym typeface="Helvetica Neue"/>
        </a:defRPr>
      </a:lvl4pPr>
      <a:lvl5pPr marL="2044700" indent="-266700" defTabSz="584200">
        <a:spcBef>
          <a:spcPts val="4800"/>
        </a:spcBef>
        <a:buSzPct val="100000"/>
        <a:buChar char="•"/>
        <a:defRPr sz="2600">
          <a:solidFill>
            <a:srgbClr val="747474"/>
          </a:solidFill>
          <a:latin typeface="+mj-lt"/>
          <a:ea typeface="+mj-ea"/>
          <a:cs typeface="+mj-cs"/>
          <a:sym typeface="Helvetica Neue"/>
        </a:defRPr>
      </a:lvl5pPr>
      <a:lvl6pPr marL="2489200" indent="-266700" defTabSz="584200">
        <a:spcBef>
          <a:spcPts val="4800"/>
        </a:spcBef>
        <a:buSzPct val="100000"/>
        <a:buChar char="•"/>
        <a:defRPr sz="2600">
          <a:solidFill>
            <a:srgbClr val="747474"/>
          </a:solidFill>
          <a:latin typeface="+mj-lt"/>
          <a:ea typeface="+mj-ea"/>
          <a:cs typeface="+mj-cs"/>
          <a:sym typeface="Helvetica Neue"/>
        </a:defRPr>
      </a:lvl6pPr>
      <a:lvl7pPr marL="2933700" indent="-266700" defTabSz="584200">
        <a:spcBef>
          <a:spcPts val="4800"/>
        </a:spcBef>
        <a:buSzPct val="100000"/>
        <a:buChar char="•"/>
        <a:defRPr sz="2600">
          <a:solidFill>
            <a:srgbClr val="747474"/>
          </a:solidFill>
          <a:latin typeface="+mj-lt"/>
          <a:ea typeface="+mj-ea"/>
          <a:cs typeface="+mj-cs"/>
          <a:sym typeface="Helvetica Neue"/>
        </a:defRPr>
      </a:lvl7pPr>
      <a:lvl8pPr marL="3378200" indent="-266700" defTabSz="584200">
        <a:spcBef>
          <a:spcPts val="4800"/>
        </a:spcBef>
        <a:buSzPct val="100000"/>
        <a:buChar char="•"/>
        <a:defRPr sz="2600">
          <a:solidFill>
            <a:srgbClr val="747474"/>
          </a:solidFill>
          <a:latin typeface="+mj-lt"/>
          <a:ea typeface="+mj-ea"/>
          <a:cs typeface="+mj-cs"/>
          <a:sym typeface="Helvetica Neue"/>
        </a:defRPr>
      </a:lvl8pPr>
      <a:lvl9pPr marL="3822700" indent="-266700" defTabSz="584200">
        <a:spcBef>
          <a:spcPts val="4800"/>
        </a:spcBef>
        <a:buSzPct val="100000"/>
        <a:buChar char="•"/>
        <a:defRPr sz="2600">
          <a:solidFill>
            <a:srgbClr val="747474"/>
          </a:solidFill>
          <a:latin typeface="+mj-lt"/>
          <a:ea typeface="+mj-ea"/>
          <a:cs typeface="+mj-cs"/>
          <a:sym typeface="Helvetica Neue"/>
        </a:defRPr>
      </a:lvl9pPr>
    </p:bodyStyle>
    <p:otherStyle>
      <a:lvl1pPr algn="r" defTabSz="584200">
        <a:defRPr sz="1400">
          <a:solidFill>
            <a:schemeClr val="tx1"/>
          </a:solidFill>
          <a:latin typeface="+mn-lt"/>
          <a:ea typeface="+mn-ea"/>
          <a:cs typeface="+mn-cs"/>
          <a:sym typeface="Helvetica Neue"/>
        </a:defRPr>
      </a:lvl1pPr>
      <a:lvl2pPr indent="228600" algn="r" defTabSz="584200">
        <a:defRPr sz="1400">
          <a:solidFill>
            <a:schemeClr val="tx1"/>
          </a:solidFill>
          <a:latin typeface="+mn-lt"/>
          <a:ea typeface="+mn-ea"/>
          <a:cs typeface="+mn-cs"/>
          <a:sym typeface="Helvetica Neue"/>
        </a:defRPr>
      </a:lvl2pPr>
      <a:lvl3pPr indent="457200" algn="r" defTabSz="584200">
        <a:defRPr sz="1400">
          <a:solidFill>
            <a:schemeClr val="tx1"/>
          </a:solidFill>
          <a:latin typeface="+mn-lt"/>
          <a:ea typeface="+mn-ea"/>
          <a:cs typeface="+mn-cs"/>
          <a:sym typeface="Helvetica Neue"/>
        </a:defRPr>
      </a:lvl3pPr>
      <a:lvl4pPr indent="685800" algn="r" defTabSz="584200">
        <a:defRPr sz="1400">
          <a:solidFill>
            <a:schemeClr val="tx1"/>
          </a:solidFill>
          <a:latin typeface="+mn-lt"/>
          <a:ea typeface="+mn-ea"/>
          <a:cs typeface="+mn-cs"/>
          <a:sym typeface="Helvetica Neue"/>
        </a:defRPr>
      </a:lvl4pPr>
      <a:lvl5pPr indent="914400" algn="r" defTabSz="584200">
        <a:defRPr sz="1400">
          <a:solidFill>
            <a:schemeClr val="tx1"/>
          </a:solidFill>
          <a:latin typeface="+mn-lt"/>
          <a:ea typeface="+mn-ea"/>
          <a:cs typeface="+mn-cs"/>
          <a:sym typeface="Helvetica Neue"/>
        </a:defRPr>
      </a:lvl5pPr>
      <a:lvl6pPr indent="1143000" algn="r" defTabSz="584200">
        <a:defRPr sz="1400">
          <a:solidFill>
            <a:schemeClr val="tx1"/>
          </a:solidFill>
          <a:latin typeface="+mn-lt"/>
          <a:ea typeface="+mn-ea"/>
          <a:cs typeface="+mn-cs"/>
          <a:sym typeface="Helvetica Neue"/>
        </a:defRPr>
      </a:lvl6pPr>
      <a:lvl7pPr indent="1371600" algn="r" defTabSz="584200">
        <a:defRPr sz="1400">
          <a:solidFill>
            <a:schemeClr val="tx1"/>
          </a:solidFill>
          <a:latin typeface="+mn-lt"/>
          <a:ea typeface="+mn-ea"/>
          <a:cs typeface="+mn-cs"/>
          <a:sym typeface="Helvetica Neue"/>
        </a:defRPr>
      </a:lvl7pPr>
      <a:lvl8pPr indent="1600200" algn="r" defTabSz="584200">
        <a:defRPr sz="1400">
          <a:solidFill>
            <a:schemeClr val="tx1"/>
          </a:solidFill>
          <a:latin typeface="+mn-lt"/>
          <a:ea typeface="+mn-ea"/>
          <a:cs typeface="+mn-cs"/>
          <a:sym typeface="Helvetica Neue"/>
        </a:defRPr>
      </a:lvl8pPr>
      <a:lvl9pPr indent="1828800" algn="r" defTabSz="584200">
        <a:defRPr sz="1400">
          <a:solidFill>
            <a:schemeClr val="tx1"/>
          </a:solidFill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4" Type="http://schemas.openxmlformats.org/officeDocument/2006/relationships/hyperlink" Target="http://www.bishoponabike.com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tif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://www.lifeasspiritualadventure.org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hyperlink" Target="http://www.sanctuarymarshfield.org" TargetMode="Externa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tif"/><Relationship Id="rId4" Type="http://schemas.openxmlformats.org/officeDocument/2006/relationships/image" Target="../media/image4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alestine_104.jpg"/>
          <p:cNvPicPr/>
          <p:nvPr/>
        </p:nvPicPr>
        <p:blipFill>
          <a:blip r:embed="rId2">
            <a:extLst/>
          </a:blip>
          <a:srcRect t="6298" b="6250"/>
          <a:stretch>
            <a:fillRect/>
          </a:stretch>
        </p:blipFill>
        <p:spPr>
          <a:xfrm>
            <a:off x="0" y="0"/>
            <a:ext cx="13004800" cy="7581900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Shape 68"/>
          <p:cNvSpPr>
            <a:spLocks noGrp="1"/>
          </p:cNvSpPr>
          <p:nvPr>
            <p:ph type="title"/>
          </p:nvPr>
        </p:nvSpPr>
        <p:spPr>
          <a:xfrm>
            <a:off x="2103510" y="7685991"/>
            <a:ext cx="5078340" cy="17018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200" dirty="0"/>
              <a:t>Where in God’s </a:t>
            </a:r>
            <a:r>
              <a:rPr lang="en-US" sz="4200" dirty="0" smtClean="0"/>
              <a:t/>
            </a:r>
            <a:br>
              <a:rPr lang="en-US" sz="4200" dirty="0" smtClean="0"/>
            </a:br>
            <a:r>
              <a:rPr sz="4200" dirty="0" smtClean="0"/>
              <a:t>Name </a:t>
            </a:r>
            <a:r>
              <a:rPr sz="4200" dirty="0"/>
              <a:t>are We?</a:t>
            </a:r>
          </a:p>
        </p:txBody>
      </p:sp>
      <p:pic>
        <p:nvPicPr>
          <p:cNvPr id="69" name="brand-assets&amp;h=202&amp;w=249&amp;tbnid=1yOS7qKZC7nt7M-&amp;zoom=1&amp;tbnh=122&amp;tbnw=151&amp;usg=__J-vO_1bBdeQ-uiFQRja_NskX_Ek=&amp;docid=jqW08-cNR02bFM&amp;itg=1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676785" y="8802346"/>
            <a:ext cx="807179" cy="654050"/>
          </a:xfrm>
          <a:prstGeom prst="rect">
            <a:avLst/>
          </a:prstGeom>
          <a:ln w="12700">
            <a:miter lim="400000"/>
          </a:ln>
        </p:spPr>
      </p:pic>
      <p:sp>
        <p:nvSpPr>
          <p:cNvPr id="70" name="Shape 70"/>
          <p:cNvSpPr/>
          <p:nvPr/>
        </p:nvSpPr>
        <p:spPr>
          <a:xfrm>
            <a:off x="8731432" y="8765492"/>
            <a:ext cx="3619136" cy="492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>
            <a:lvl1pPr>
              <a:defRPr sz="2400"/>
            </a:lvl1pPr>
          </a:lstStyle>
          <a:p>
            <a:pPr lvl="0">
              <a:defRPr sz="1800"/>
            </a:pPr>
            <a:r>
              <a:rPr sz="3200" dirty="0"/>
              <a:t>@</a:t>
            </a:r>
            <a:r>
              <a:rPr sz="3200" dirty="0" err="1"/>
              <a:t>bishophazelwood</a:t>
            </a:r>
            <a:endParaRPr sz="3200" dirty="0"/>
          </a:p>
        </p:txBody>
      </p:sp>
      <p:sp>
        <p:nvSpPr>
          <p:cNvPr id="71" name="Shape 71"/>
          <p:cNvSpPr/>
          <p:nvPr/>
        </p:nvSpPr>
        <p:spPr>
          <a:xfrm>
            <a:off x="8274354" y="7747927"/>
            <a:ext cx="4533292" cy="492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 anchor="b">
            <a:spAutoFit/>
          </a:bodyPr>
          <a:lstStyle>
            <a:lvl1pPr>
              <a:defRPr sz="2400" u="sng">
                <a:hlinkClick r:id="rId4"/>
              </a:defRPr>
            </a:lvl1pPr>
          </a:lstStyle>
          <a:p>
            <a:pPr lvl="0">
              <a:defRPr sz="1800" u="none"/>
            </a:pPr>
            <a:r>
              <a:rPr sz="3200" u="sng" dirty="0">
                <a:hlinkClick r:id="rId4"/>
              </a:rPr>
              <a:t>www.bishoponabike.com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/>
          </p:cNvSpPr>
          <p:nvPr>
            <p:ph type="title"/>
          </p:nvPr>
        </p:nvSpPr>
        <p:spPr>
          <a:xfrm>
            <a:off x="571500" y="5467350"/>
            <a:ext cx="11861800" cy="33147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 dirty="0"/>
              <a:t>Family of Origin has no church connection</a:t>
            </a:r>
          </a:p>
          <a:p>
            <a:pPr lvl="0">
              <a:defRPr sz="1800"/>
            </a:pPr>
            <a:r>
              <a:rPr sz="3600" dirty="0"/>
              <a:t>Bishop - New England Synod ELCA since 2012</a:t>
            </a:r>
          </a:p>
          <a:p>
            <a:pPr lvl="0">
              <a:defRPr sz="1800"/>
            </a:pPr>
            <a:r>
              <a:rPr sz="3600" dirty="0"/>
              <a:t>25 years Parish Pastor in Brooklyn, NY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sz="3600" dirty="0" smtClean="0"/>
              <a:t>and </a:t>
            </a:r>
            <a:r>
              <a:rPr sz="3600" dirty="0"/>
              <a:t>Charlestown, RI</a:t>
            </a:r>
          </a:p>
          <a:p>
            <a:pPr lvl="0">
              <a:defRPr sz="1800"/>
            </a:pPr>
            <a:r>
              <a:rPr sz="3600" dirty="0" err="1"/>
              <a:t>D.Min</a:t>
            </a:r>
            <a:r>
              <a:rPr sz="3600" dirty="0"/>
              <a:t> Fuller </a:t>
            </a:r>
            <a:r>
              <a:rPr sz="3600" dirty="0" err="1" smtClean="0"/>
              <a:t>Sem</a:t>
            </a:r>
            <a:r>
              <a:rPr sz="3600" dirty="0" smtClean="0"/>
              <a:t>,</a:t>
            </a:r>
            <a:r>
              <a:rPr lang="en-US" sz="3600" dirty="0" smtClean="0"/>
              <a:t> </a:t>
            </a:r>
            <a:r>
              <a:rPr sz="3600" dirty="0" err="1" smtClean="0"/>
              <a:t>M.Div</a:t>
            </a:r>
            <a:r>
              <a:rPr sz="3600" dirty="0" smtClean="0"/>
              <a:t> </a:t>
            </a:r>
            <a:r>
              <a:rPr sz="3600" dirty="0"/>
              <a:t>Union </a:t>
            </a:r>
            <a:r>
              <a:rPr sz="3600" dirty="0" err="1"/>
              <a:t>Sem</a:t>
            </a:r>
            <a:r>
              <a:rPr sz="3600" dirty="0"/>
              <a:t> NYC &amp; PLTS</a:t>
            </a:r>
          </a:p>
          <a:p>
            <a:pPr lvl="0">
              <a:defRPr sz="1800"/>
            </a:pPr>
            <a:r>
              <a:rPr sz="3600" dirty="0"/>
              <a:t>Husband, Father, Photographer, Biker, and other stuff</a:t>
            </a:r>
          </a:p>
        </p:txBody>
      </p:sp>
      <p:pic>
        <p:nvPicPr>
          <p:cNvPr id="74" name="BishopOnABikeCartoon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71500" y="206896"/>
            <a:ext cx="11861800" cy="494295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/>
          <p:nvPr/>
        </p:nvSpPr>
        <p:spPr>
          <a:xfrm>
            <a:off x="992136" y="1066800"/>
            <a:ext cx="11112501" cy="3327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b">
            <a:spAutoFit/>
          </a:bodyPr>
          <a:lstStyle/>
          <a:p>
            <a:pPr lvl="0" algn="l" defTabSz="457200">
              <a:defRPr sz="1800"/>
            </a:pPr>
            <a:r>
              <a:rPr sz="4200" dirty="0">
                <a:solidFill>
                  <a:srgbClr val="252525"/>
                </a:solidFill>
              </a:rPr>
              <a:t>Gallup Poll Research 2010-</a:t>
            </a:r>
          </a:p>
          <a:p>
            <a:pPr lvl="0" algn="l" defTabSz="457200">
              <a:defRPr sz="1800"/>
            </a:pPr>
            <a:r>
              <a:rPr sz="4200" dirty="0">
                <a:solidFill>
                  <a:srgbClr val="252525"/>
                </a:solidFill>
              </a:rPr>
              <a:t>How often do you attend church or synagogue --</a:t>
            </a:r>
          </a:p>
          <a:p>
            <a:pPr lvl="0" algn="l" defTabSz="457200">
              <a:defRPr sz="1800"/>
            </a:pPr>
            <a:r>
              <a:rPr sz="4200" dirty="0">
                <a:solidFill>
                  <a:srgbClr val="252525"/>
                </a:solidFill>
              </a:rPr>
              <a:t>at least once a week, almost every week, about once a month, seldom, or never?</a:t>
            </a:r>
          </a:p>
        </p:txBody>
      </p:sp>
      <p:sp>
        <p:nvSpPr>
          <p:cNvPr id="77" name="Shape 77"/>
          <p:cNvSpPr/>
          <p:nvPr/>
        </p:nvSpPr>
        <p:spPr>
          <a:xfrm>
            <a:off x="992136" y="5075634"/>
            <a:ext cx="11112501" cy="30777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lvl="0" algn="l" defTabSz="457200">
              <a:defRPr sz="1800"/>
            </a:pPr>
            <a:r>
              <a:rPr sz="4000" dirty="0">
                <a:solidFill>
                  <a:schemeClr val="tx1"/>
                </a:solidFill>
                <a:latin typeface="Helvetica"/>
                <a:ea typeface="Helvetica"/>
                <a:cs typeface="Helvetica"/>
                <a:sym typeface="Helvetica"/>
              </a:rPr>
              <a:t>National Average 48% say they attend church or synagogue</a:t>
            </a:r>
          </a:p>
          <a:p>
            <a:pPr lvl="0" algn="l" defTabSz="457200">
              <a:defRPr sz="1800"/>
            </a:pPr>
            <a:endParaRPr sz="4000" dirty="0">
              <a:solidFill>
                <a:schemeClr val="tx1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sz="4000" dirty="0">
                <a:solidFill>
                  <a:schemeClr val="tx1"/>
                </a:solidFill>
                <a:latin typeface="Helvetica"/>
                <a:ea typeface="Helvetica"/>
                <a:cs typeface="Helvetica"/>
                <a:sym typeface="Helvetica"/>
              </a:rPr>
              <a:t>43% say they never or seldom attend</a:t>
            </a:r>
          </a:p>
          <a:p>
            <a:pPr lvl="0" algn="l" defTabSz="457200">
              <a:defRPr sz="1800"/>
            </a:pPr>
            <a:r>
              <a:rPr sz="4000" dirty="0">
                <a:solidFill>
                  <a:schemeClr val="tx1"/>
                </a:solidFill>
                <a:latin typeface="Helvetica"/>
                <a:ea typeface="Helvetica"/>
                <a:cs typeface="Helvetica"/>
                <a:sym typeface="Helvetica"/>
              </a:rPr>
              <a:t>55% say they attend once a month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/>
          <p:nvPr/>
        </p:nvSpPr>
        <p:spPr>
          <a:xfrm>
            <a:off x="1504950" y="751007"/>
            <a:ext cx="10687050" cy="1661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>
            <a:lvl1pPr algn="l" defTabSz="457200"/>
          </a:lstStyle>
          <a:p>
            <a:pPr lvl="0">
              <a:defRPr sz="1800"/>
            </a:pPr>
            <a:r>
              <a:rPr sz="5400" dirty="0"/>
              <a:t>How does New England Compare to the national average of 48%?</a:t>
            </a:r>
          </a:p>
        </p:txBody>
      </p:sp>
      <p:sp>
        <p:nvSpPr>
          <p:cNvPr id="80" name="Shape 80"/>
          <p:cNvSpPr/>
          <p:nvPr/>
        </p:nvSpPr>
        <p:spPr>
          <a:xfrm>
            <a:off x="6229350" y="3922315"/>
            <a:ext cx="5162550" cy="36933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lvl="0" algn="l" defTabSz="457200">
              <a:defRPr sz="1800"/>
            </a:pPr>
            <a:r>
              <a:rPr sz="4000" dirty="0">
                <a:solidFill>
                  <a:srgbClr val="050505"/>
                </a:solidFill>
                <a:latin typeface="Helvetica"/>
                <a:ea typeface="Helvetica"/>
                <a:cs typeface="Helvetica"/>
                <a:sym typeface="Helvetica"/>
              </a:rPr>
              <a:t>Connecticut - 37%</a:t>
            </a:r>
          </a:p>
          <a:p>
            <a:pPr lvl="0" algn="l" defTabSz="457200">
              <a:defRPr sz="1800"/>
            </a:pPr>
            <a:r>
              <a:rPr sz="4000" dirty="0">
                <a:solidFill>
                  <a:srgbClr val="050505"/>
                </a:solidFill>
                <a:latin typeface="Helvetica"/>
                <a:ea typeface="Helvetica"/>
                <a:cs typeface="Helvetica"/>
                <a:sym typeface="Helvetica"/>
              </a:rPr>
              <a:t>Maine - 31%</a:t>
            </a:r>
          </a:p>
          <a:p>
            <a:pPr lvl="0" algn="l" defTabSz="457200">
              <a:defRPr sz="1800"/>
            </a:pPr>
            <a:r>
              <a:rPr sz="4000" dirty="0">
                <a:solidFill>
                  <a:srgbClr val="050505"/>
                </a:solidFill>
                <a:latin typeface="Helvetica"/>
                <a:ea typeface="Helvetica"/>
                <a:cs typeface="Helvetica"/>
                <a:sym typeface="Helvetica"/>
              </a:rPr>
              <a:t>Massachusetts - 31%</a:t>
            </a:r>
          </a:p>
          <a:p>
            <a:pPr lvl="0" algn="l" defTabSz="457200">
              <a:defRPr sz="1800"/>
            </a:pPr>
            <a:r>
              <a:rPr sz="4000" dirty="0">
                <a:solidFill>
                  <a:srgbClr val="050505"/>
                </a:solidFill>
                <a:latin typeface="Helvetica"/>
                <a:ea typeface="Helvetica"/>
                <a:cs typeface="Helvetica"/>
                <a:sym typeface="Helvetica"/>
              </a:rPr>
              <a:t>Rhode Island - 28%</a:t>
            </a:r>
          </a:p>
          <a:p>
            <a:pPr lvl="0" algn="l" defTabSz="457200">
              <a:defRPr sz="1800"/>
            </a:pPr>
            <a:r>
              <a:rPr sz="4000" dirty="0">
                <a:solidFill>
                  <a:srgbClr val="050505"/>
                </a:solidFill>
                <a:latin typeface="Helvetica"/>
                <a:ea typeface="Helvetica"/>
                <a:cs typeface="Helvetica"/>
                <a:sym typeface="Helvetica"/>
              </a:rPr>
              <a:t>Vermont - 24%</a:t>
            </a:r>
          </a:p>
          <a:p>
            <a:pPr lvl="0" algn="l" defTabSz="457200">
              <a:defRPr sz="1800"/>
            </a:pPr>
            <a:r>
              <a:rPr sz="4000" dirty="0">
                <a:solidFill>
                  <a:srgbClr val="050505"/>
                </a:solidFill>
                <a:latin typeface="Helvetica"/>
                <a:ea typeface="Helvetica"/>
                <a:cs typeface="Helvetica"/>
                <a:sym typeface="Helvetica"/>
              </a:rPr>
              <a:t>New Hampshire - 24%</a:t>
            </a:r>
          </a:p>
        </p:txBody>
      </p:sp>
      <p:pic>
        <p:nvPicPr>
          <p:cNvPr id="81" name="url?sa=i&amp;rct=j&amp;q=&amp;esrc=s&amp;source=images&amp;cd=&amp;docid=YC6_-6bRvnXGcM&amp;tbnid=j-tKMhQtzDwcyM-&amp;ved=0CAcQjRw&amp;url=http%3A%2F%2Fwww.discovernewengland.org%2Ftravel-planning%2Fnew-england-maps%2F&amp;ei=21Y0VOvHFeP7iw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0100" y="2606674"/>
            <a:ext cx="5429250" cy="6324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url?sa=i&amp;rct=j&amp;q=&amp;esrc=s&amp;source=images&amp;cd=&amp;docid=h4u5GDeB2NvQyM&amp;tbnid=wq7P2MDEuWx13M-&amp;ved=0CAcQjRw&amp;url=http%3A%2F%2Fwww.christianpress.com%2Fus%2F417-study-reports-on-most-least-bible-minded-cities.ht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14600" y="0"/>
            <a:ext cx="8156128" cy="105537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/>
        </p:nvSpPr>
        <p:spPr>
          <a:xfrm>
            <a:off x="1997184" y="2782887"/>
            <a:ext cx="9012082" cy="24622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 anchor="b">
            <a:spAutoFit/>
          </a:bodyPr>
          <a:lstStyle/>
          <a:p>
            <a:pPr lvl="0">
              <a:defRPr sz="1800"/>
            </a:pPr>
            <a:r>
              <a:rPr sz="8000" dirty="0"/>
              <a:t>But </a:t>
            </a:r>
            <a:r>
              <a:rPr lang="en-US" sz="8000" dirty="0" smtClean="0"/>
              <a:t>w</a:t>
            </a:r>
            <a:r>
              <a:rPr sz="8000" dirty="0" smtClean="0"/>
              <a:t>hat </a:t>
            </a:r>
            <a:r>
              <a:rPr sz="8000" dirty="0"/>
              <a:t>about </a:t>
            </a:r>
            <a:r>
              <a:rPr lang="en-US" sz="8000" dirty="0" smtClean="0"/>
              <a:t/>
            </a:r>
            <a:br>
              <a:rPr lang="en-US" sz="8000" dirty="0" smtClean="0"/>
            </a:br>
            <a:r>
              <a:rPr sz="8000" dirty="0" smtClean="0"/>
              <a:t>Texas </a:t>
            </a:r>
            <a:r>
              <a:rPr sz="8000" dirty="0"/>
              <a:t>&amp; Louisiana?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38150" y="0"/>
            <a:ext cx="12566650" cy="9563100"/>
            <a:chOff x="965200" y="444500"/>
            <a:chExt cx="9772105" cy="7035800"/>
          </a:xfrm>
        </p:grpSpPr>
        <p:pic>
          <p:nvPicPr>
            <p:cNvPr id="87" name="Texas church attendance.tiff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965200" y="444500"/>
              <a:ext cx="8537825" cy="7035800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88" name="Shape 88"/>
            <p:cNvSpPr/>
            <p:nvPr/>
          </p:nvSpPr>
          <p:spPr>
            <a:xfrm flipV="1">
              <a:off x="9144000" y="2860675"/>
              <a:ext cx="1593305" cy="733425"/>
            </a:xfrm>
            <a:prstGeom prst="line">
              <a:avLst/>
            </a:prstGeom>
            <a:ln w="25400">
              <a:solidFill/>
              <a:miter lim="400000"/>
              <a:headEnd type="stealth"/>
            </a:ln>
          </p:spPr>
          <p:txBody>
            <a:bodyPr lIns="0" tIns="0" rIns="0" bIns="0"/>
            <a:lstStyle/>
            <a:p>
              <a:pPr lvl="0" algn="l" defTabSz="457200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89" name="Shape 89"/>
            <p:cNvSpPr/>
            <p:nvPr/>
          </p:nvSpPr>
          <p:spPr>
            <a:xfrm>
              <a:off x="9067800" y="6756400"/>
              <a:ext cx="1663452" cy="574130"/>
            </a:xfrm>
            <a:prstGeom prst="line">
              <a:avLst/>
            </a:prstGeom>
            <a:ln w="25400">
              <a:solidFill/>
              <a:miter lim="400000"/>
              <a:headEnd type="stealth"/>
            </a:ln>
          </p:spPr>
          <p:txBody>
            <a:bodyPr lIns="0" tIns="0" rIns="0" bIns="0"/>
            <a:lstStyle/>
            <a:p>
              <a:pPr lvl="0" algn="l" defTabSz="457200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90" name="Shape 90"/>
            <p:cNvSpPr/>
            <p:nvPr/>
          </p:nvSpPr>
          <p:spPr>
            <a:xfrm>
              <a:off x="1295400" y="1651000"/>
              <a:ext cx="7975600" cy="723900"/>
            </a:xfrm>
            <a:prstGeom prst="rect">
              <a:avLst/>
            </a:prstGeom>
            <a:solidFill>
              <a:srgbClr val="CBCBCB"/>
            </a:solidFill>
            <a:ln w="25400">
              <a:solidFill/>
              <a:miter lim="400000"/>
            </a:ln>
          </p:spPr>
          <p:txBody>
            <a:bodyPr lIns="50800" tIns="50800" rIns="50800" bIns="50800" anchor="ctr"/>
            <a:lstStyle/>
            <a:p>
              <a:pPr lvl="0">
                <a:defRPr sz="3600"/>
              </a:pPr>
              <a:endParaRPr/>
            </a:p>
          </p:txBody>
        </p:sp>
        <p:sp>
          <p:nvSpPr>
            <p:cNvPr id="91" name="Shape 91"/>
            <p:cNvSpPr/>
            <p:nvPr/>
          </p:nvSpPr>
          <p:spPr>
            <a:xfrm>
              <a:off x="1308100" y="2857500"/>
              <a:ext cx="7975600" cy="317500"/>
            </a:xfrm>
            <a:prstGeom prst="rect">
              <a:avLst/>
            </a:prstGeom>
            <a:solidFill>
              <a:srgbClr val="CBCBCB"/>
            </a:solidFill>
            <a:ln w="25400">
              <a:solidFill/>
              <a:miter lim="400000"/>
            </a:ln>
          </p:spPr>
          <p:txBody>
            <a:bodyPr lIns="50800" tIns="50800" rIns="50800" bIns="50800" anchor="ctr"/>
            <a:lstStyle/>
            <a:p>
              <a:pPr lvl="0">
                <a:defRPr sz="3600"/>
              </a:pPr>
              <a:endParaRPr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/>
          <p:nvPr/>
        </p:nvSpPr>
        <p:spPr>
          <a:xfrm>
            <a:off x="1541098" y="4013994"/>
            <a:ext cx="9924192" cy="12311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 anchor="b">
            <a:spAutoFit/>
          </a:bodyPr>
          <a:lstStyle/>
          <a:p>
            <a:pPr lvl="0">
              <a:defRPr sz="1800"/>
            </a:pPr>
            <a:r>
              <a:rPr sz="8000" dirty="0"/>
              <a:t>How did we get here?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/>
          <p:nvPr/>
        </p:nvSpPr>
        <p:spPr>
          <a:xfrm>
            <a:off x="686046" y="523042"/>
            <a:ext cx="11926343" cy="6771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 anchor="b">
            <a:spAutoFit/>
          </a:bodyPr>
          <a:lstStyle/>
          <a:p>
            <a:pPr lvl="0">
              <a:defRPr sz="1800"/>
            </a:pPr>
            <a:r>
              <a:rPr sz="4400" dirty="0"/>
              <a:t>2,000 Years of Christian History in 240 seconds</a:t>
            </a:r>
          </a:p>
        </p:txBody>
      </p:sp>
      <p:pic>
        <p:nvPicPr>
          <p:cNvPr id="96" name="url?sa=i&amp;rct=j&amp;q=&amp;esrc=s&amp;source=images&amp;cd=&amp;docid=Y7THGFq-xqg5uM&amp;tbnid=ky3waT45qNz0oM-&amp;ved=0CAcQjRw&amp;url=http%3A%2F%2Fwww.followthestartexas.com%2Fjesus-dies-on-the-cross%2F&amp;ei=slk0VJDtOcPIiwLbg4HwDw&amp;bv.tif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6700" y="1695450"/>
            <a:ext cx="5283200" cy="3829050"/>
          </a:xfrm>
          <a:prstGeom prst="rect">
            <a:avLst/>
          </a:prstGeom>
          <a:ln w="12700">
            <a:miter lim="400000"/>
          </a:ln>
        </p:spPr>
      </p:pic>
      <p:pic>
        <p:nvPicPr>
          <p:cNvPr id="97" name="url?sa=i&amp;rct=j&amp;q=&amp;esrc=s&amp;source=images&amp;cd=&amp;docid=38j2nCAtd5p_4M&amp;tbnid=lXN1CPH08y7joM-&amp;ved=0CAcQjRw&amp;url=http%3A%2F%2Fwakeup.unhypnotize.com%2Fsuperman-jesus-similarities-24-revealed%2F&amp;ei=41k0VJzGN4KEj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394700" y="5232400"/>
            <a:ext cx="4610100" cy="4521200"/>
          </a:xfrm>
          <a:prstGeom prst="rect">
            <a:avLst/>
          </a:prstGeom>
          <a:ln w="12700">
            <a:miter lim="400000"/>
          </a:ln>
        </p:spPr>
      </p:pic>
      <p:sp>
        <p:nvSpPr>
          <p:cNvPr id="98" name="Shape 98"/>
          <p:cNvSpPr/>
          <p:nvPr/>
        </p:nvSpPr>
        <p:spPr>
          <a:xfrm flipH="1" flipV="1">
            <a:off x="5738266" y="3848793"/>
            <a:ext cx="2545607" cy="2857849"/>
          </a:xfrm>
          <a:prstGeom prst="line">
            <a:avLst/>
          </a:prstGeom>
          <a:ln w="25400">
            <a:solidFill/>
            <a:miter lim="400000"/>
            <a:headEnd type="stealth"/>
          </a:ln>
        </p:spPr>
        <p:txBody>
          <a:bodyPr lIns="0" tIns="0" rIns="0" bIns="0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/>
          <p:nvPr/>
        </p:nvSpPr>
        <p:spPr>
          <a:xfrm>
            <a:off x="876300" y="756980"/>
            <a:ext cx="11620499" cy="74789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lvl="0">
              <a:defRPr sz="1800"/>
            </a:pPr>
            <a:r>
              <a:rPr sz="5400" dirty="0"/>
              <a:t>Jesus the Christ        3 BCE</a:t>
            </a:r>
          </a:p>
          <a:p>
            <a:pPr lvl="0">
              <a:defRPr sz="1800"/>
            </a:pPr>
            <a:endParaRPr sz="5400" dirty="0"/>
          </a:p>
          <a:p>
            <a:pPr lvl="0">
              <a:defRPr sz="1800"/>
            </a:pPr>
            <a:r>
              <a:rPr sz="5400" dirty="0"/>
              <a:t>Constantine &amp; the Councils   300- 500 </a:t>
            </a:r>
          </a:p>
          <a:p>
            <a:pPr lvl="0">
              <a:defRPr sz="1800"/>
            </a:pPr>
            <a:endParaRPr sz="5400" dirty="0"/>
          </a:p>
          <a:p>
            <a:pPr lvl="0">
              <a:defRPr sz="1800"/>
            </a:pPr>
            <a:r>
              <a:rPr sz="5400" dirty="0"/>
              <a:t>The Great Schism     1091</a:t>
            </a:r>
          </a:p>
          <a:p>
            <a:pPr lvl="0">
              <a:defRPr sz="1800"/>
            </a:pPr>
            <a:endParaRPr sz="5400" dirty="0"/>
          </a:p>
          <a:p>
            <a:pPr lvl="0">
              <a:defRPr sz="1800"/>
            </a:pPr>
            <a:r>
              <a:rPr sz="5400" dirty="0"/>
              <a:t>The Protestant Reformation   1517</a:t>
            </a:r>
          </a:p>
          <a:p>
            <a:pPr lvl="0">
              <a:defRPr sz="1800"/>
            </a:pPr>
            <a:endParaRPr sz="5400" dirty="0"/>
          </a:p>
          <a:p>
            <a:pPr lvl="0">
              <a:defRPr sz="1800"/>
            </a:pPr>
            <a:r>
              <a:rPr sz="5400" dirty="0"/>
              <a:t>The Great Unraveling   2010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51zwf8ncOPL.png"/>
          <p:cNvPicPr/>
          <p:nvPr/>
        </p:nvPicPr>
        <p:blipFill>
          <a:blip r:embed="rId2">
            <a:extLst/>
          </a:blip>
          <a:srcRect t="11042"/>
          <a:stretch>
            <a:fillRect/>
          </a:stretch>
        </p:blipFill>
        <p:spPr>
          <a:xfrm>
            <a:off x="177800" y="2781300"/>
            <a:ext cx="3670300" cy="4838700"/>
          </a:xfrm>
          <a:prstGeom prst="rect">
            <a:avLst/>
          </a:prstGeom>
          <a:ln w="12700">
            <a:solidFill/>
            <a:miter lim="400000"/>
          </a:ln>
          <a:effectLst>
            <a:outerShdw blurRad="127000" dist="76200" dir="2700000" rotWithShape="0">
              <a:srgbClr val="000000">
                <a:alpha val="75000"/>
              </a:srgbClr>
            </a:outerShdw>
            <a:reflection stA="50000" endPos="40000" dir="5400000" sy="-100000" algn="bl" rotWithShape="0"/>
          </a:effectLst>
        </p:spPr>
      </p:pic>
      <p:sp>
        <p:nvSpPr>
          <p:cNvPr id="103" name="Shape 103"/>
          <p:cNvSpPr/>
          <p:nvPr/>
        </p:nvSpPr>
        <p:spPr>
          <a:xfrm>
            <a:off x="4176038" y="1156692"/>
            <a:ext cx="8130262" cy="64633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lvl="0">
              <a:defRPr sz="1800"/>
            </a:pPr>
            <a:r>
              <a:rPr sz="4200" dirty="0"/>
              <a:t>How did we practice the faith in these periods?</a:t>
            </a:r>
          </a:p>
          <a:p>
            <a:pPr lvl="0">
              <a:defRPr sz="1800"/>
            </a:pPr>
            <a:endParaRPr sz="4200" dirty="0"/>
          </a:p>
          <a:p>
            <a:pPr lvl="0">
              <a:defRPr sz="1800"/>
            </a:pPr>
            <a:r>
              <a:rPr sz="4200" u="sng" dirty="0"/>
              <a:t>Early Church  -  to 500CE</a:t>
            </a:r>
          </a:p>
          <a:p>
            <a:pPr lvl="0">
              <a:defRPr sz="1800"/>
            </a:pPr>
            <a:endParaRPr sz="4200" dirty="0"/>
          </a:p>
          <a:p>
            <a:pPr lvl="0">
              <a:defRPr sz="1800"/>
            </a:pPr>
            <a:r>
              <a:rPr sz="4200" dirty="0"/>
              <a:t>House Church</a:t>
            </a:r>
          </a:p>
          <a:p>
            <a:pPr lvl="0">
              <a:defRPr sz="1800"/>
            </a:pPr>
            <a:r>
              <a:rPr sz="4200" dirty="0"/>
              <a:t>Service to Widows, Orphans, the Dead</a:t>
            </a:r>
          </a:p>
          <a:p>
            <a:pPr lvl="0">
              <a:defRPr sz="1800"/>
            </a:pPr>
            <a:r>
              <a:rPr sz="4200" dirty="0"/>
              <a:t>Early monastics</a:t>
            </a:r>
          </a:p>
          <a:p>
            <a:pPr lvl="0">
              <a:defRPr sz="1800"/>
            </a:pPr>
            <a:r>
              <a:rPr sz="4200" dirty="0"/>
              <a:t>No government or cultural support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/>
          <p:nvPr/>
        </p:nvSpPr>
        <p:spPr>
          <a:xfrm>
            <a:off x="4156988" y="520700"/>
            <a:ext cx="7645401" cy="7861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b">
            <a:spAutoFit/>
          </a:bodyPr>
          <a:lstStyle/>
          <a:p>
            <a:pPr lvl="0">
              <a:defRPr sz="1800"/>
            </a:pPr>
            <a:r>
              <a:rPr sz="4200"/>
              <a:t>How did we practice the faith in these periods?</a:t>
            </a:r>
          </a:p>
          <a:p>
            <a:pPr lvl="0">
              <a:defRPr sz="1800"/>
            </a:pPr>
            <a:endParaRPr sz="4200"/>
          </a:p>
          <a:p>
            <a:pPr lvl="0">
              <a:defRPr sz="1800"/>
            </a:pPr>
            <a:r>
              <a:rPr sz="4200" u="sng"/>
              <a:t>The Great Schism  -  to 1000CE</a:t>
            </a:r>
          </a:p>
          <a:p>
            <a:pPr lvl="0">
              <a:defRPr sz="1800"/>
            </a:pPr>
            <a:endParaRPr sz="4200"/>
          </a:p>
          <a:p>
            <a:pPr lvl="0">
              <a:defRPr sz="1800"/>
            </a:pPr>
            <a:r>
              <a:rPr sz="4200"/>
              <a:t>Development of Doctrine</a:t>
            </a:r>
          </a:p>
          <a:p>
            <a:pPr lvl="0">
              <a:defRPr sz="1800"/>
            </a:pPr>
            <a:r>
              <a:rPr sz="4200"/>
              <a:t>Great Cathedrals</a:t>
            </a:r>
          </a:p>
          <a:p>
            <a:pPr lvl="0">
              <a:defRPr sz="1800"/>
            </a:pPr>
            <a:r>
              <a:rPr sz="4200"/>
              <a:t>Monasteries</a:t>
            </a:r>
          </a:p>
          <a:p>
            <a:pPr lvl="0">
              <a:defRPr sz="1800"/>
            </a:pPr>
            <a:r>
              <a:rPr sz="4200"/>
              <a:t>Emergence of Islam</a:t>
            </a:r>
          </a:p>
          <a:p>
            <a:pPr lvl="0">
              <a:defRPr sz="1800"/>
            </a:pPr>
            <a:r>
              <a:rPr sz="4200"/>
              <a:t>Power vs Pietists</a:t>
            </a:r>
          </a:p>
          <a:p>
            <a:pPr lvl="0">
              <a:defRPr sz="1800"/>
            </a:pPr>
            <a:endParaRPr sz="4200"/>
          </a:p>
        </p:txBody>
      </p:sp>
      <p:pic>
        <p:nvPicPr>
          <p:cNvPr id="106" name="2Q==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9400" y="2740025"/>
            <a:ext cx="3572788" cy="54419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/>
          <p:nvPr/>
        </p:nvSpPr>
        <p:spPr>
          <a:xfrm>
            <a:off x="4512588" y="406400"/>
            <a:ext cx="7645401" cy="9156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b">
            <a:spAutoFit/>
          </a:bodyPr>
          <a:lstStyle/>
          <a:p>
            <a:pPr lvl="0">
              <a:defRPr sz="1800"/>
            </a:pPr>
            <a:r>
              <a:rPr sz="4200"/>
              <a:t>How did we practice the faith in these periods?</a:t>
            </a:r>
          </a:p>
          <a:p>
            <a:pPr lvl="0">
              <a:defRPr sz="1800"/>
            </a:pPr>
            <a:endParaRPr sz="4200"/>
          </a:p>
          <a:p>
            <a:pPr lvl="0">
              <a:defRPr sz="1800"/>
            </a:pPr>
            <a:r>
              <a:rPr sz="4200" u="sng"/>
              <a:t>The Reformation  -  1500</a:t>
            </a:r>
          </a:p>
          <a:p>
            <a:pPr lvl="0">
              <a:defRPr sz="1800"/>
            </a:pPr>
            <a:endParaRPr sz="4200"/>
          </a:p>
          <a:p>
            <a:pPr lvl="0">
              <a:defRPr sz="1800"/>
            </a:pPr>
            <a:r>
              <a:rPr sz="4200"/>
              <a:t>Martin Luther</a:t>
            </a:r>
          </a:p>
          <a:p>
            <a:pPr lvl="0">
              <a:defRPr sz="1800"/>
            </a:pPr>
            <a:r>
              <a:rPr sz="4200"/>
              <a:t>The Renaissance</a:t>
            </a:r>
          </a:p>
          <a:p>
            <a:pPr lvl="0">
              <a:defRPr sz="1800"/>
            </a:pPr>
            <a:r>
              <a:rPr sz="4200"/>
              <a:t>Global exploration</a:t>
            </a:r>
          </a:p>
          <a:p>
            <a:pPr lvl="0">
              <a:defRPr sz="1800"/>
            </a:pPr>
            <a:r>
              <a:rPr sz="4200"/>
              <a:t>Reading of scripture</a:t>
            </a:r>
          </a:p>
          <a:p>
            <a:pPr lvl="0">
              <a:defRPr sz="1800"/>
            </a:pPr>
            <a:r>
              <a:rPr sz="4200"/>
              <a:t>Economic restructuring of society</a:t>
            </a:r>
          </a:p>
          <a:p>
            <a:pPr lvl="0">
              <a:defRPr sz="1800"/>
            </a:pPr>
            <a:endParaRPr sz="4200"/>
          </a:p>
          <a:p>
            <a:pPr lvl="0">
              <a:defRPr sz="1800"/>
            </a:pPr>
            <a:endParaRPr sz="4200"/>
          </a:p>
        </p:txBody>
      </p:sp>
      <p:pic>
        <p:nvPicPr>
          <p:cNvPr id="109" name="url?sa=i&amp;source=images&amp;cd=&amp;docid=dQ4Pu3DC68zguM&amp;tbnid=x-922_WhyTKMpM-&amp;ved=0CAgQjRw&amp;url=http%3A%2F%2Fwww.biography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9038" y="2406650"/>
            <a:ext cx="4273550" cy="5156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/>
          <p:nvPr/>
        </p:nvSpPr>
        <p:spPr>
          <a:xfrm>
            <a:off x="4512588" y="406400"/>
            <a:ext cx="7645401" cy="9156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b">
            <a:spAutoFit/>
          </a:bodyPr>
          <a:lstStyle/>
          <a:p>
            <a:pPr lvl="0">
              <a:defRPr sz="1800"/>
            </a:pPr>
            <a:r>
              <a:rPr sz="4200" dirty="0"/>
              <a:t>How did we practice the faith in these periods?</a:t>
            </a:r>
          </a:p>
          <a:p>
            <a:pPr lvl="0">
              <a:defRPr sz="1800"/>
            </a:pPr>
            <a:endParaRPr sz="4200" dirty="0"/>
          </a:p>
          <a:p>
            <a:pPr lvl="0">
              <a:defRPr sz="1800"/>
            </a:pPr>
            <a:r>
              <a:rPr sz="4200" u="sng" dirty="0"/>
              <a:t>The Great Unraveling  -  2000</a:t>
            </a:r>
          </a:p>
          <a:p>
            <a:pPr lvl="0">
              <a:defRPr sz="1800"/>
            </a:pPr>
            <a:endParaRPr sz="4200" dirty="0"/>
          </a:p>
          <a:p>
            <a:pPr lvl="0">
              <a:defRPr sz="1800"/>
            </a:pPr>
            <a:r>
              <a:rPr sz="4200" dirty="0"/>
              <a:t>The Age of the Spirit</a:t>
            </a:r>
          </a:p>
          <a:p>
            <a:pPr lvl="0">
              <a:defRPr sz="1800"/>
            </a:pPr>
            <a:r>
              <a:rPr sz="4200" dirty="0"/>
              <a:t>Network culture</a:t>
            </a:r>
          </a:p>
          <a:p>
            <a:pPr lvl="0">
              <a:defRPr sz="1800"/>
            </a:pPr>
            <a:r>
              <a:rPr sz="4200" dirty="0"/>
              <a:t>Story based</a:t>
            </a:r>
          </a:p>
          <a:p>
            <a:pPr lvl="0">
              <a:defRPr sz="1800"/>
            </a:pPr>
            <a:r>
              <a:rPr sz="4200" dirty="0"/>
              <a:t>Extremism</a:t>
            </a:r>
          </a:p>
          <a:p>
            <a:pPr lvl="0">
              <a:defRPr sz="1800"/>
            </a:pPr>
            <a:r>
              <a:rPr sz="4200" dirty="0"/>
              <a:t>Anti-Institutional</a:t>
            </a:r>
          </a:p>
          <a:p>
            <a:pPr lvl="0">
              <a:defRPr sz="1800"/>
            </a:pPr>
            <a:endParaRPr sz="4200" dirty="0"/>
          </a:p>
          <a:p>
            <a:pPr lvl="0">
              <a:defRPr sz="1800"/>
            </a:pPr>
            <a:endParaRPr sz="4200" dirty="0"/>
          </a:p>
          <a:p>
            <a:pPr lvl="0">
              <a:defRPr sz="1800"/>
            </a:pPr>
            <a:endParaRPr sz="4200" dirty="0"/>
          </a:p>
        </p:txBody>
      </p:sp>
      <p:pic>
        <p:nvPicPr>
          <p:cNvPr id="112" name="url?sa=i&amp;rct=j&amp;q=&amp;esrc=s&amp;source=images&amp;cd=&amp;docid=ilH4gUn-2g_gIM&amp;tbnid=wOnmRfbZq056OM-&amp;ved=0CAcQjRw&amp;url=http%3A%2F%2Fwww.gulawweekly.org%2Fhumor%2F2011%2F10%2F23%2F90s-pop-oscopes.html&amp;ei=Jng0VOG7BoG4i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9338" y="2419350"/>
            <a:ext cx="4413250" cy="5130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/>
          <p:nvPr/>
        </p:nvSpPr>
        <p:spPr>
          <a:xfrm>
            <a:off x="660400" y="211098"/>
            <a:ext cx="12344400" cy="92948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b">
            <a:spAutoFit/>
          </a:bodyPr>
          <a:lstStyle/>
          <a:p>
            <a:pPr lvl="0" defTabSz="457200">
              <a:defRPr sz="1800"/>
            </a:pPr>
            <a:r>
              <a:rPr sz="4400" dirty="0">
                <a:solidFill>
                  <a:schemeClr val="tx1"/>
                </a:solidFill>
                <a:latin typeface="Helvetica"/>
                <a:ea typeface="Helvetica"/>
                <a:cs typeface="Helvetica"/>
                <a:sym typeface="Helvetica"/>
              </a:rPr>
              <a:t>Cultural &amp; Societal shifts of the last 100 years</a:t>
            </a:r>
          </a:p>
          <a:p>
            <a:pPr lvl="0" algn="l" defTabSz="457200">
              <a:defRPr sz="1800"/>
            </a:pPr>
            <a:endParaRPr sz="4200" dirty="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sz="4000" b="1" dirty="0">
                <a:solidFill>
                  <a:schemeClr val="tx1"/>
                </a:solidFill>
                <a:latin typeface="Helvetica"/>
                <a:ea typeface="Helvetica"/>
                <a:cs typeface="Helvetica"/>
                <a:sym typeface="Helvetica"/>
              </a:rPr>
              <a:t>• Transportation - Horse, Car, Airplane, Rocket ship</a:t>
            </a:r>
          </a:p>
          <a:p>
            <a:pPr lvl="0" algn="l" defTabSz="457200">
              <a:defRPr sz="1800"/>
            </a:pPr>
            <a:endParaRPr sz="4000" b="1" dirty="0">
              <a:solidFill>
                <a:schemeClr val="tx1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sz="4000" b="1" dirty="0">
                <a:solidFill>
                  <a:schemeClr val="tx1"/>
                </a:solidFill>
                <a:latin typeface="Helvetica"/>
                <a:ea typeface="Helvetica"/>
                <a:cs typeface="Helvetica"/>
                <a:sym typeface="Helvetica"/>
              </a:rPr>
              <a:t>• Communication - Telegraph, Newspaper, Telephone, TV, Fax, Email, Internet</a:t>
            </a:r>
          </a:p>
          <a:p>
            <a:pPr lvl="0" algn="l" defTabSz="457200">
              <a:defRPr sz="1800"/>
            </a:pPr>
            <a:endParaRPr sz="4000" b="1" dirty="0">
              <a:solidFill>
                <a:schemeClr val="tx1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sz="4000" b="1" dirty="0">
                <a:solidFill>
                  <a:schemeClr val="tx1"/>
                </a:solidFill>
                <a:latin typeface="Helvetica"/>
                <a:ea typeface="Helvetica"/>
                <a:cs typeface="Helvetica"/>
                <a:sym typeface="Helvetica"/>
              </a:rPr>
              <a:t>• Entertainment - Live concert, phonograph, 8 track, cassette, CD, iTunes</a:t>
            </a:r>
          </a:p>
          <a:p>
            <a:pPr lvl="0" algn="l" defTabSz="457200">
              <a:defRPr sz="1800"/>
            </a:pPr>
            <a:endParaRPr sz="4000" b="1" dirty="0">
              <a:solidFill>
                <a:schemeClr val="tx1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sz="4000" b="1" dirty="0">
                <a:solidFill>
                  <a:schemeClr val="tx1"/>
                </a:solidFill>
                <a:latin typeface="Helvetica"/>
                <a:ea typeface="Helvetica"/>
                <a:cs typeface="Helvetica"/>
                <a:sym typeface="Helvetica"/>
              </a:rPr>
              <a:t>• Economy - Industrial Revolution to Information/Digital Revolution</a:t>
            </a:r>
          </a:p>
          <a:p>
            <a:pPr lvl="0" algn="l" defTabSz="457200">
              <a:defRPr sz="1800"/>
            </a:pPr>
            <a:endParaRPr sz="4000" b="1" dirty="0">
              <a:solidFill>
                <a:schemeClr val="tx1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sz="4000" b="1" dirty="0">
                <a:solidFill>
                  <a:schemeClr val="tx1"/>
                </a:solidFill>
                <a:latin typeface="Helvetica"/>
                <a:ea typeface="Helvetica"/>
                <a:cs typeface="Helvetica"/>
                <a:sym typeface="Helvetica"/>
              </a:rPr>
              <a:t>• Cultural Shifts - Mono-cultural to Multi-cultural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/>
        </p:nvSpPr>
        <p:spPr>
          <a:xfrm>
            <a:off x="381000" y="360124"/>
            <a:ext cx="12623800" cy="8987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b">
            <a:spAutoFit/>
          </a:bodyPr>
          <a:lstStyle/>
          <a:p>
            <a:pPr lvl="0" defTabSz="457200">
              <a:defRPr sz="1800"/>
            </a:pPr>
            <a:r>
              <a:rPr sz="4000" dirty="0">
                <a:latin typeface="Helvetica"/>
                <a:ea typeface="Helvetica"/>
                <a:cs typeface="Helvetica"/>
                <a:sym typeface="Helvetica"/>
              </a:rPr>
              <a:t>Spiritual Growth shifts of the last 100 years</a:t>
            </a:r>
          </a:p>
          <a:p>
            <a:pPr lvl="0" algn="l" defTabSz="457200">
              <a:defRPr sz="1800"/>
            </a:pPr>
            <a:endParaRPr sz="4000" dirty="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sz="3600" b="1" dirty="0">
                <a:solidFill>
                  <a:schemeClr val="tx1"/>
                </a:solidFill>
                <a:latin typeface="Helvetica"/>
                <a:ea typeface="Helvetica"/>
                <a:cs typeface="Helvetica"/>
                <a:sym typeface="Helvetica"/>
              </a:rPr>
              <a:t>• 1900 - Christian Church</a:t>
            </a:r>
          </a:p>
          <a:p>
            <a:pPr lvl="0" algn="l" defTabSz="457200">
              <a:defRPr sz="1800"/>
            </a:pPr>
            <a:endParaRPr sz="3600" b="1" dirty="0">
              <a:solidFill>
                <a:schemeClr val="tx1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sz="3600" b="1" dirty="0">
                <a:solidFill>
                  <a:schemeClr val="tx1"/>
                </a:solidFill>
                <a:latin typeface="Helvetica"/>
                <a:ea typeface="Helvetica"/>
                <a:cs typeface="Helvetica"/>
                <a:sym typeface="Helvetica"/>
              </a:rPr>
              <a:t>• 1950 - Church, AA begins, rise of Buddhism in America, Psychology</a:t>
            </a:r>
          </a:p>
          <a:p>
            <a:pPr lvl="0" algn="l" defTabSz="457200">
              <a:defRPr sz="1800"/>
            </a:pPr>
            <a:endParaRPr sz="3600" b="1" dirty="0">
              <a:solidFill>
                <a:schemeClr val="tx1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sz="3600" b="1" dirty="0">
                <a:solidFill>
                  <a:schemeClr val="tx1"/>
                </a:solidFill>
                <a:latin typeface="Helvetica"/>
                <a:ea typeface="Helvetica"/>
                <a:cs typeface="Helvetica"/>
                <a:sym typeface="Helvetica"/>
              </a:rPr>
              <a:t>• 1960’s - Beginning of mistrust in institutions</a:t>
            </a:r>
          </a:p>
          <a:p>
            <a:pPr lvl="0" algn="l" defTabSz="457200">
              <a:defRPr sz="1800"/>
            </a:pPr>
            <a:endParaRPr sz="3600" b="1" dirty="0">
              <a:solidFill>
                <a:schemeClr val="tx1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sz="3600" b="1" dirty="0">
                <a:solidFill>
                  <a:schemeClr val="tx1"/>
                </a:solidFill>
                <a:latin typeface="Helvetica"/>
                <a:ea typeface="Helvetica"/>
                <a:cs typeface="Helvetica"/>
                <a:sym typeface="Helvetica"/>
              </a:rPr>
              <a:t>• 1970’s - Yoga, TM, Self Help and</a:t>
            </a:r>
          </a:p>
          <a:p>
            <a:pPr lvl="0" algn="l" defTabSz="457200">
              <a:defRPr sz="1800"/>
            </a:pPr>
            <a:endParaRPr sz="3600" b="1" dirty="0">
              <a:solidFill>
                <a:schemeClr val="tx1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sz="3600" b="1" dirty="0">
                <a:solidFill>
                  <a:schemeClr val="tx1"/>
                </a:solidFill>
                <a:latin typeface="Helvetica"/>
                <a:ea typeface="Helvetica"/>
                <a:cs typeface="Helvetica"/>
                <a:sym typeface="Helvetica"/>
              </a:rPr>
              <a:t>• 1990’s - Expansion of the consumerist religion, rise of New Age movement</a:t>
            </a:r>
          </a:p>
          <a:p>
            <a:pPr lvl="0" algn="l" defTabSz="457200">
              <a:defRPr sz="1800"/>
            </a:pPr>
            <a:endParaRPr sz="3600" b="1" dirty="0">
              <a:solidFill>
                <a:schemeClr val="tx1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sz="3600" b="1" dirty="0">
                <a:solidFill>
                  <a:schemeClr val="tx1"/>
                </a:solidFill>
                <a:latin typeface="Helvetica"/>
                <a:ea typeface="Helvetica"/>
                <a:cs typeface="Helvetica"/>
                <a:sym typeface="Helvetica"/>
              </a:rPr>
              <a:t>• 2000’s - Information readily available on </a:t>
            </a:r>
            <a:r>
              <a:rPr sz="3600" b="1" dirty="0" smtClean="0">
                <a:solidFill>
                  <a:schemeClr val="tx1"/>
                </a:solidFill>
                <a:latin typeface="Helvetica"/>
                <a:ea typeface="Helvetica"/>
                <a:cs typeface="Helvetica"/>
                <a:sym typeface="Helvetica"/>
              </a:rPr>
              <a:t>YouTube</a:t>
            </a:r>
            <a:r>
              <a:rPr sz="3600" b="1" dirty="0">
                <a:solidFill>
                  <a:schemeClr val="tx1"/>
                </a:solidFill>
                <a:latin typeface="Helvetica"/>
                <a:ea typeface="Helvetica"/>
                <a:cs typeface="Helvetica"/>
                <a:sym typeface="Helvetica"/>
              </a:rPr>
              <a:t>, </a:t>
            </a:r>
            <a:r>
              <a:rPr sz="3600" b="1" dirty="0" smtClean="0">
                <a:solidFill>
                  <a:schemeClr val="tx1"/>
                </a:solidFill>
                <a:latin typeface="Helvetica"/>
                <a:ea typeface="Helvetica"/>
                <a:cs typeface="Helvetica"/>
                <a:sym typeface="Helvetica"/>
              </a:rPr>
              <a:t>etc</a:t>
            </a:r>
            <a:r>
              <a:rPr lang="en-US" sz="3600" b="1" dirty="0" smtClean="0">
                <a:solidFill>
                  <a:schemeClr val="tx1"/>
                </a:solidFill>
                <a:latin typeface="Helvetica"/>
                <a:ea typeface="Helvetica"/>
                <a:cs typeface="Helvetica"/>
                <a:sym typeface="Helvetica"/>
              </a:rPr>
              <a:t>.</a:t>
            </a:r>
            <a:r>
              <a:rPr sz="3600" b="1" dirty="0" smtClean="0">
                <a:solidFill>
                  <a:schemeClr val="tx1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3600" b="1" dirty="0">
                <a:solidFill>
                  <a:schemeClr val="tx1"/>
                </a:solidFill>
                <a:latin typeface="Helvetica"/>
                <a:ea typeface="Helvetica"/>
                <a:cs typeface="Helvetica"/>
                <a:sym typeface="Helvetica"/>
              </a:rPr>
              <a:t>about every </a:t>
            </a:r>
            <a:r>
              <a:rPr sz="3600" b="1" dirty="0" smtClean="0">
                <a:solidFill>
                  <a:schemeClr val="tx1"/>
                </a:solidFill>
                <a:latin typeface="Helvetica"/>
                <a:ea typeface="Helvetica"/>
                <a:cs typeface="Helvetica"/>
                <a:sym typeface="Helvetica"/>
              </a:rPr>
              <a:t>religious</a:t>
            </a:r>
            <a:r>
              <a:rPr lang="en-US" sz="3600" b="1" dirty="0" smtClean="0">
                <a:solidFill>
                  <a:schemeClr val="tx1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3600" b="1" dirty="0" smtClean="0">
                <a:solidFill>
                  <a:schemeClr val="tx1"/>
                </a:solidFill>
                <a:latin typeface="Helvetica"/>
                <a:ea typeface="Helvetica"/>
                <a:cs typeface="Helvetica"/>
                <a:sym typeface="Helvetica"/>
              </a:rPr>
              <a:t>and </a:t>
            </a:r>
            <a:r>
              <a:rPr sz="3600" b="1" dirty="0">
                <a:solidFill>
                  <a:schemeClr val="tx1"/>
                </a:solidFill>
                <a:latin typeface="Helvetica"/>
                <a:ea typeface="Helvetica"/>
                <a:cs typeface="Helvetica"/>
                <a:sym typeface="Helvetica"/>
              </a:rPr>
              <a:t>spiritual practice.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url?sa=i&amp;rct=j&amp;q=&amp;esrc=s&amp;source=images&amp;cd=&amp;docid=H7Bw5BnhL_JYRM&amp;tbnid=wRAXJLoOKfNEyM-&amp;ved=0CAcQjRw&amp;url=http%3A%2F%2Fespn.go.com%2Fcollege-football%2Fstory%2F_%2Fid%2F10171445%2Fnotre-dame-fighting-iri.tif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778000"/>
            <a:ext cx="13531851" cy="7975600"/>
          </a:xfrm>
          <a:prstGeom prst="rect">
            <a:avLst/>
          </a:prstGeom>
          <a:ln w="12700">
            <a:miter lim="400000"/>
          </a:ln>
        </p:spPr>
      </p:pic>
      <p:sp>
        <p:nvSpPr>
          <p:cNvPr id="119" name="Shape 119"/>
          <p:cNvSpPr/>
          <p:nvPr/>
        </p:nvSpPr>
        <p:spPr>
          <a:xfrm>
            <a:off x="0" y="442436"/>
            <a:ext cx="13004800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lvl="0">
              <a:defRPr sz="1800"/>
            </a:pPr>
            <a:r>
              <a:rPr sz="4800" dirty="0"/>
              <a:t>We no longer have home field advantage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/>
          <p:nvPr/>
        </p:nvSpPr>
        <p:spPr>
          <a:xfrm>
            <a:off x="0" y="442436"/>
            <a:ext cx="13004800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lvl="0">
              <a:defRPr sz="1800"/>
            </a:pPr>
            <a:r>
              <a:rPr sz="4800" dirty="0"/>
              <a:t>We no longer have home field advantage</a:t>
            </a:r>
          </a:p>
        </p:txBody>
      </p:sp>
      <p:pic>
        <p:nvPicPr>
          <p:cNvPr id="122" name="url?sa=i&amp;rct=j&amp;q=&amp;esrc=s&amp;source=images&amp;cd=&amp;docid=7BZpT-VQHq9_pM&amp;tbnid=cR8flQ0TsD7SpM-&amp;ved=0CAcQjRw&amp;url=http%3A%2F%2Fwww.totalprosports.com%2F2013%2F04%2F07%2Fmlb-ballpark-rankings-the-best-places-to-c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456266"/>
            <a:ext cx="13004800" cy="829733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/>
          <p:nvPr/>
        </p:nvSpPr>
        <p:spPr>
          <a:xfrm>
            <a:off x="635000" y="1244600"/>
            <a:ext cx="12331700" cy="3276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b">
            <a:spAutoFit/>
          </a:bodyPr>
          <a:lstStyle/>
          <a:p>
            <a:pPr lvl="0" algn="l" defTabSz="457200">
              <a:defRPr sz="1800"/>
            </a:pPr>
            <a:r>
              <a:rPr sz="4200" dirty="0">
                <a:latin typeface="Helvetica"/>
                <a:ea typeface="Helvetica"/>
                <a:cs typeface="Helvetica"/>
                <a:sym typeface="Helvetica"/>
              </a:rPr>
              <a:t>Are we all the same?</a:t>
            </a:r>
          </a:p>
          <a:p>
            <a:pPr lvl="0" algn="l" defTabSz="457200">
              <a:defRPr sz="1800"/>
            </a:pPr>
            <a:r>
              <a:rPr sz="4200" dirty="0">
                <a:latin typeface="Helvetica"/>
                <a:ea typeface="Helvetica"/>
                <a:cs typeface="Helvetica"/>
                <a:sym typeface="Helvetica"/>
              </a:rPr>
              <a:t>Why do we think differently?</a:t>
            </a:r>
          </a:p>
          <a:p>
            <a:pPr lvl="0" algn="l" defTabSz="457200">
              <a:defRPr sz="1800"/>
            </a:pPr>
            <a:r>
              <a:rPr sz="4200" dirty="0">
                <a:latin typeface="Helvetica"/>
                <a:ea typeface="Helvetica"/>
                <a:cs typeface="Helvetica"/>
                <a:sym typeface="Helvetica"/>
              </a:rPr>
              <a:t>Why don’t younger people participate?</a:t>
            </a:r>
          </a:p>
          <a:p>
            <a:pPr lvl="0" algn="l" defTabSz="457200">
              <a:defRPr sz="1800"/>
            </a:pPr>
            <a:r>
              <a:rPr sz="4200" dirty="0">
                <a:latin typeface="Helvetica"/>
                <a:ea typeface="Helvetica"/>
                <a:cs typeface="Helvetica"/>
                <a:sym typeface="Helvetica"/>
              </a:rPr>
              <a:t>Where did the Luther League go?</a:t>
            </a:r>
          </a:p>
          <a:p>
            <a:pPr lvl="0" algn="l" defTabSz="457200">
              <a:defRPr sz="1800"/>
            </a:pPr>
            <a:r>
              <a:rPr sz="4200" dirty="0">
                <a:latin typeface="Helvetica"/>
                <a:ea typeface="Helvetica"/>
                <a:cs typeface="Helvetica"/>
                <a:sym typeface="Helvetica"/>
              </a:rPr>
              <a:t>How come people don’t come to Pot Lucks?</a:t>
            </a:r>
          </a:p>
        </p:txBody>
      </p:sp>
      <p:sp>
        <p:nvSpPr>
          <p:cNvPr id="125" name="Shape 125"/>
          <p:cNvSpPr/>
          <p:nvPr/>
        </p:nvSpPr>
        <p:spPr>
          <a:xfrm>
            <a:off x="825868" y="6286500"/>
            <a:ext cx="6223864" cy="736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 anchor="b">
            <a:spAutoFit/>
          </a:bodyPr>
          <a:lstStyle/>
          <a:p>
            <a:pPr lvl="0">
              <a:defRPr sz="1800"/>
            </a:pPr>
            <a:r>
              <a:rPr sz="4200" dirty="0" err="1"/>
              <a:t>Talkin</a:t>
            </a:r>
            <a:r>
              <a:rPr sz="4200" dirty="0"/>
              <a:t>’ bout My Generation</a:t>
            </a:r>
          </a:p>
        </p:txBody>
      </p:sp>
      <p:pic>
        <p:nvPicPr>
          <p:cNvPr id="126" name="url?sa=i&amp;rct=j&amp;q=&amp;esrc=s&amp;source=images&amp;cd=&amp;docid=pWA2SUWunrBJNM&amp;tbnid=vVHZ1t2FkJIokM-&amp;ved=0CAcQjRw&amp;url=http%3A%2F%2Fkassidyshayla.gegahost.net%2Fwp-content%2Fguitar-amps-for-sale-dublin.html&amp;ei=iXo0VI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632700" y="5229224"/>
            <a:ext cx="5334000" cy="358775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/>
          <p:nvPr/>
        </p:nvSpPr>
        <p:spPr>
          <a:xfrm>
            <a:off x="850900" y="751999"/>
            <a:ext cx="11379200" cy="8125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lvl="0" algn="l" defTabSz="457200">
              <a:defRPr sz="1800"/>
            </a:pPr>
            <a:r>
              <a:rPr sz="4800" u="sng" dirty="0">
                <a:latin typeface="Helvetica"/>
                <a:ea typeface="Helvetica"/>
                <a:cs typeface="Helvetica"/>
                <a:sym typeface="Helvetica"/>
              </a:rPr>
              <a:t>One Nation Many Generations</a:t>
            </a:r>
          </a:p>
          <a:p>
            <a:pPr lvl="0" algn="l" defTabSz="457200">
              <a:defRPr sz="1800"/>
            </a:pPr>
            <a:endParaRPr sz="4800" u="sng" dirty="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sz="4800" dirty="0">
                <a:latin typeface="Helvetica"/>
                <a:ea typeface="Helvetica"/>
                <a:cs typeface="Helvetica"/>
                <a:sym typeface="Helvetica"/>
              </a:rPr>
              <a:t>First time ever 6 generations in church</a:t>
            </a:r>
          </a:p>
          <a:p>
            <a:pPr lvl="0" algn="l" defTabSz="457200">
              <a:defRPr sz="1800"/>
            </a:pPr>
            <a:endParaRPr sz="4800" dirty="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sz="4800" dirty="0">
                <a:latin typeface="Helvetica Light"/>
                <a:ea typeface="Helvetica Light"/>
                <a:cs typeface="Helvetica Light"/>
                <a:sym typeface="Helvetica Light"/>
              </a:rPr>
              <a:t>When were you born?</a:t>
            </a:r>
          </a:p>
          <a:p>
            <a:pPr lvl="0" algn="l" defTabSz="457200">
              <a:defRPr sz="1800"/>
            </a:pPr>
            <a:r>
              <a:rPr sz="4800" dirty="0">
                <a:latin typeface="Helvetica"/>
                <a:ea typeface="Helvetica"/>
                <a:cs typeface="Helvetica"/>
                <a:sym typeface="Helvetica"/>
              </a:rPr>
              <a:t>1912 - 1930’s - The Builders</a:t>
            </a:r>
          </a:p>
          <a:p>
            <a:pPr lvl="0" algn="l" defTabSz="457200">
              <a:defRPr sz="1800"/>
            </a:pPr>
            <a:r>
              <a:rPr sz="4800" dirty="0">
                <a:latin typeface="Helvetica"/>
                <a:ea typeface="Helvetica"/>
                <a:cs typeface="Helvetica"/>
                <a:sym typeface="Helvetica"/>
              </a:rPr>
              <a:t>1930 - 1945    - The Quiets</a:t>
            </a:r>
          </a:p>
          <a:p>
            <a:pPr lvl="0" algn="l" defTabSz="457200">
              <a:defRPr sz="1800"/>
            </a:pPr>
            <a:r>
              <a:rPr sz="4800" dirty="0">
                <a:latin typeface="Helvetica"/>
                <a:ea typeface="Helvetica"/>
                <a:cs typeface="Helvetica"/>
                <a:sym typeface="Helvetica"/>
              </a:rPr>
              <a:t>1946 - 1959    - Baby Boom</a:t>
            </a:r>
          </a:p>
          <a:p>
            <a:pPr lvl="0" algn="l" defTabSz="457200">
              <a:defRPr sz="1800"/>
            </a:pPr>
            <a:r>
              <a:rPr sz="4800" dirty="0">
                <a:latin typeface="Helvetica"/>
                <a:ea typeface="Helvetica"/>
                <a:cs typeface="Helvetica"/>
                <a:sym typeface="Helvetica"/>
              </a:rPr>
              <a:t>1960 - 1980    - Generation X</a:t>
            </a:r>
          </a:p>
          <a:p>
            <a:pPr lvl="0" algn="l" defTabSz="457200">
              <a:defRPr sz="1800"/>
            </a:pPr>
            <a:r>
              <a:rPr sz="4800" dirty="0">
                <a:latin typeface="Helvetica"/>
                <a:ea typeface="Helvetica"/>
                <a:cs typeface="Helvetica"/>
                <a:sym typeface="Helvetica"/>
              </a:rPr>
              <a:t>1981 - 2001    - Millennials</a:t>
            </a:r>
          </a:p>
          <a:p>
            <a:pPr lvl="0" algn="l" defTabSz="457200">
              <a:defRPr sz="1800"/>
            </a:pPr>
            <a:r>
              <a:rPr sz="4800" dirty="0">
                <a:latin typeface="Helvetica"/>
                <a:ea typeface="Helvetica"/>
                <a:cs typeface="Helvetica"/>
                <a:sym typeface="Helvetica"/>
              </a:rPr>
              <a:t>2001 - 2020    - The Screen Generation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marL="430823" indent="-430823">
              <a:spcBef>
                <a:spcPts val="4800"/>
              </a:spcBef>
              <a:buSzPct val="100000"/>
              <a:buChar char="•"/>
              <a:defRPr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l">
              <a:defRPr sz="1800"/>
            </a:pPr>
            <a:r>
              <a:rPr sz="4200" dirty="0"/>
              <a:t>If you were born between 1912 - 1930</a:t>
            </a:r>
          </a:p>
        </p:txBody>
      </p:sp>
      <p:sp>
        <p:nvSpPr>
          <p:cNvPr id="132" name="Shape 132"/>
          <p:cNvSpPr>
            <a:spLocks noGrp="1"/>
          </p:cNvSpPr>
          <p:nvPr>
            <p:ph type="body" idx="1"/>
          </p:nvPr>
        </p:nvSpPr>
        <p:spPr>
          <a:xfrm>
            <a:off x="571500" y="2324100"/>
            <a:ext cx="6629400" cy="6565900"/>
          </a:xfrm>
          <a:prstGeom prst="rect">
            <a:avLst/>
          </a:prstGeom>
        </p:spPr>
        <p:txBody>
          <a:bodyPr/>
          <a:lstStyle/>
          <a:p>
            <a:pPr marL="0" lvl="0" indent="0" defTabSz="457200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4200" u="sng" dirty="0">
                <a:latin typeface="Helvetica Light"/>
                <a:ea typeface="Helvetica Light"/>
                <a:cs typeface="Helvetica Light"/>
                <a:sym typeface="Helvetica Light"/>
              </a:rPr>
              <a:t>The Key Events</a:t>
            </a:r>
          </a:p>
          <a:p>
            <a:pPr marL="0" lvl="0" indent="0" defTabSz="457200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4200" dirty="0">
                <a:latin typeface="Helvetica"/>
                <a:ea typeface="Helvetica"/>
                <a:cs typeface="Helvetica"/>
                <a:sym typeface="Helvetica"/>
              </a:rPr>
              <a:t>The Great Depression</a:t>
            </a:r>
          </a:p>
          <a:p>
            <a:pPr marL="0" lvl="0" indent="0" defTabSz="457200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4200" dirty="0">
                <a:latin typeface="Helvetica"/>
                <a:ea typeface="Helvetica"/>
                <a:cs typeface="Helvetica"/>
                <a:sym typeface="Helvetica"/>
              </a:rPr>
              <a:t>World War II</a:t>
            </a:r>
          </a:p>
          <a:p>
            <a:pPr marL="0" lvl="0" indent="0" defTabSz="457200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4200" dirty="0">
                <a:latin typeface="Helvetica"/>
                <a:ea typeface="Helvetica"/>
                <a:cs typeface="Helvetica"/>
                <a:sym typeface="Helvetica"/>
              </a:rPr>
              <a:t>FDR</a:t>
            </a:r>
          </a:p>
          <a:p>
            <a:pPr marL="0" lvl="0" indent="0" defTabSz="457200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4200" u="sng" dirty="0">
                <a:latin typeface="Helvetica Light"/>
                <a:ea typeface="Helvetica Light"/>
                <a:cs typeface="Helvetica Light"/>
                <a:sym typeface="Helvetica Light"/>
              </a:rPr>
              <a:t>Values</a:t>
            </a:r>
          </a:p>
          <a:p>
            <a:pPr marL="0" lvl="0" indent="0" defTabSz="457200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4200" dirty="0">
                <a:latin typeface="Helvetica"/>
                <a:ea typeface="Helvetica"/>
                <a:cs typeface="Helvetica"/>
                <a:sym typeface="Helvetica"/>
              </a:rPr>
              <a:t>Scarcity, therefore Save, resourcefulness</a:t>
            </a:r>
          </a:p>
          <a:p>
            <a:pPr marL="0" lvl="0" indent="0" defTabSz="457200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4200" dirty="0">
                <a:latin typeface="Helvetica"/>
                <a:ea typeface="Helvetica"/>
                <a:cs typeface="Helvetica"/>
                <a:sym typeface="Helvetica"/>
              </a:rPr>
              <a:t>Loyalty and Service to Country</a:t>
            </a:r>
          </a:p>
          <a:p>
            <a:pPr marL="0" lvl="0" indent="0" defTabSz="457200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4200" dirty="0">
                <a:latin typeface="Helvetica"/>
                <a:ea typeface="Helvetica"/>
                <a:cs typeface="Helvetica"/>
                <a:sym typeface="Helvetica"/>
              </a:rPr>
              <a:t>Creation of Organizations</a:t>
            </a:r>
          </a:p>
        </p:txBody>
      </p:sp>
      <p:pic>
        <p:nvPicPr>
          <p:cNvPr id="133" name="url?sa=i&amp;rct=j&amp;q=&amp;esrc=s&amp;source=images&amp;cd=&amp;docid=zMsN6tNYA38QBM&amp;tbnid=ZE60PKQiYkwXHM-&amp;ved=0CAcQjRw&amp;url=http%3A%2F%2Ffranklinroosevelt.com%2F&amp;ei=AXw0VPeROuj3igKEqIGAAQ&amp;bvm=bv.76943099,d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397088" y="3448050"/>
            <a:ext cx="5309262" cy="43624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marL="430823" indent="-430823">
              <a:spcBef>
                <a:spcPts val="4800"/>
              </a:spcBef>
              <a:buSzPct val="100000"/>
              <a:buChar char="•"/>
              <a:defRPr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l">
              <a:defRPr sz="1800"/>
            </a:pPr>
            <a:r>
              <a:rPr sz="4200" dirty="0"/>
              <a:t>If you were born between 1930 - 1945</a:t>
            </a:r>
          </a:p>
        </p:txBody>
      </p:sp>
      <p:sp>
        <p:nvSpPr>
          <p:cNvPr id="136" name="Shape 136"/>
          <p:cNvSpPr>
            <a:spLocks noGrp="1"/>
          </p:cNvSpPr>
          <p:nvPr>
            <p:ph type="body" idx="1"/>
          </p:nvPr>
        </p:nvSpPr>
        <p:spPr>
          <a:xfrm>
            <a:off x="571500" y="2324100"/>
            <a:ext cx="6794500" cy="6565900"/>
          </a:xfrm>
          <a:prstGeom prst="rect">
            <a:avLst/>
          </a:prstGeom>
        </p:spPr>
        <p:txBody>
          <a:bodyPr/>
          <a:lstStyle/>
          <a:p>
            <a:pPr marL="0" lvl="0" indent="0" defTabSz="457200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4200" u="sng" dirty="0">
                <a:latin typeface="Helvetica Light"/>
                <a:ea typeface="Helvetica Light"/>
                <a:cs typeface="Helvetica Light"/>
                <a:sym typeface="Helvetica Light"/>
              </a:rPr>
              <a:t>The Key Events</a:t>
            </a:r>
          </a:p>
          <a:p>
            <a:pPr marL="0" lvl="0" indent="0" defTabSz="457200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4200" dirty="0">
                <a:latin typeface="Helvetica"/>
                <a:ea typeface="Helvetica"/>
                <a:cs typeface="Helvetica"/>
                <a:sym typeface="Helvetica"/>
              </a:rPr>
              <a:t>Returning WW II veterans</a:t>
            </a:r>
          </a:p>
          <a:p>
            <a:pPr marL="0" lvl="0" indent="0" defTabSz="457200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4200" dirty="0">
                <a:latin typeface="Helvetica"/>
                <a:ea typeface="Helvetica"/>
                <a:cs typeface="Helvetica"/>
                <a:sym typeface="Helvetica"/>
              </a:rPr>
              <a:t>Cold War &amp; Korean War</a:t>
            </a:r>
          </a:p>
          <a:p>
            <a:pPr marL="0" lvl="0" indent="0" defTabSz="457200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4200" dirty="0">
                <a:latin typeface="Helvetica"/>
                <a:ea typeface="Helvetica"/>
                <a:cs typeface="Helvetica"/>
                <a:sym typeface="Helvetica"/>
              </a:rPr>
              <a:t>Eisenhower</a:t>
            </a:r>
          </a:p>
          <a:p>
            <a:pPr marL="0" lvl="0" indent="0" defTabSz="457200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4200" u="sng" dirty="0">
                <a:latin typeface="Helvetica Light"/>
                <a:ea typeface="Helvetica Light"/>
                <a:cs typeface="Helvetica Light"/>
                <a:sym typeface="Helvetica Light"/>
              </a:rPr>
              <a:t>Values</a:t>
            </a:r>
          </a:p>
          <a:p>
            <a:pPr marL="0" lvl="0" indent="0" defTabSz="457200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4200" dirty="0">
                <a:latin typeface="Helvetica"/>
                <a:ea typeface="Helvetica"/>
                <a:cs typeface="Helvetica"/>
                <a:sym typeface="Helvetica"/>
              </a:rPr>
              <a:t>Caution and Suspicion</a:t>
            </a:r>
          </a:p>
          <a:p>
            <a:pPr marL="0" lvl="0" indent="0" defTabSz="457200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4200" dirty="0">
                <a:latin typeface="Helvetica"/>
                <a:ea typeface="Helvetica"/>
                <a:cs typeface="Helvetica"/>
                <a:sym typeface="Helvetica"/>
              </a:rPr>
              <a:t>A Desire to Create Dialogue</a:t>
            </a:r>
          </a:p>
          <a:p>
            <a:pPr marL="0" lvl="0" indent="0" defTabSz="457200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4200" dirty="0">
                <a:latin typeface="Helvetica"/>
                <a:ea typeface="Helvetica"/>
                <a:cs typeface="Helvetica"/>
                <a:sym typeface="Helvetica"/>
              </a:rPr>
              <a:t>Overall Trust in Organizations</a:t>
            </a:r>
          </a:p>
        </p:txBody>
      </p:sp>
      <p:pic>
        <p:nvPicPr>
          <p:cNvPr id="137" name="url?sa=i&amp;rct=j&amp;q=&amp;esrc=s&amp;source=images&amp;cd=&amp;docid=ZFHW0Ll2z2rFnM&amp;tbnid=PHWytNXUs7zpqM-&amp;ved=0CAcQjRw&amp;url=http%3A%2F%2Fenvisioningtheamericandream.com%2F2013%2F01%2F14%2Fthe-cold-wars-nothing-to-sneeze-a.tiff"/>
          <p:cNvPicPr/>
          <p:nvPr/>
        </p:nvPicPr>
        <p:blipFill>
          <a:blip r:embed="rId2">
            <a:extLst/>
          </a:blip>
          <a:srcRect l="50559" t="1913" r="1225" b="1913"/>
          <a:stretch>
            <a:fillRect/>
          </a:stretch>
        </p:blipFill>
        <p:spPr>
          <a:xfrm>
            <a:off x="7778750" y="2724150"/>
            <a:ext cx="4984750" cy="5562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marL="430823" indent="-430823">
              <a:spcBef>
                <a:spcPts val="4800"/>
              </a:spcBef>
              <a:buSzPct val="100000"/>
              <a:buChar char="•"/>
              <a:defRPr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l">
              <a:defRPr sz="1800"/>
            </a:pPr>
            <a:r>
              <a:rPr sz="4200" dirty="0"/>
              <a:t>If you were born between 1946 - 1960</a:t>
            </a:r>
          </a:p>
        </p:txBody>
      </p:sp>
      <p:sp>
        <p:nvSpPr>
          <p:cNvPr id="144" name="Shape 144"/>
          <p:cNvSpPr>
            <a:spLocks noGrp="1"/>
          </p:cNvSpPr>
          <p:nvPr>
            <p:ph type="body" idx="1"/>
          </p:nvPr>
        </p:nvSpPr>
        <p:spPr>
          <a:xfrm>
            <a:off x="571500" y="2324100"/>
            <a:ext cx="6794500" cy="6565900"/>
          </a:xfrm>
          <a:prstGeom prst="rect">
            <a:avLst/>
          </a:prstGeom>
        </p:spPr>
        <p:txBody>
          <a:bodyPr/>
          <a:lstStyle/>
          <a:p>
            <a:pPr marL="0" lvl="0" indent="0" defTabSz="457200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4200" u="sng" dirty="0">
                <a:latin typeface="Helvetica Light"/>
                <a:ea typeface="Helvetica Light"/>
                <a:cs typeface="Helvetica Light"/>
                <a:sym typeface="Helvetica Light"/>
              </a:rPr>
              <a:t>The Key Events</a:t>
            </a:r>
          </a:p>
          <a:p>
            <a:pPr marL="0" lvl="0" indent="0" defTabSz="457200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4200" dirty="0">
                <a:latin typeface="Helvetica"/>
                <a:ea typeface="Helvetica"/>
                <a:cs typeface="Helvetica"/>
                <a:sym typeface="Helvetica"/>
              </a:rPr>
              <a:t>Economic Boom</a:t>
            </a:r>
          </a:p>
          <a:p>
            <a:pPr marL="0" lvl="0" indent="0" defTabSz="457200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4200" dirty="0">
                <a:latin typeface="Helvetica"/>
                <a:ea typeface="Helvetica"/>
                <a:cs typeface="Helvetica"/>
                <a:sym typeface="Helvetica"/>
              </a:rPr>
              <a:t>Vietnam, Watergate, Nixon</a:t>
            </a:r>
          </a:p>
          <a:p>
            <a:pPr marL="0" lvl="0" indent="0" defTabSz="457200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4200" dirty="0">
                <a:latin typeface="Helvetica"/>
                <a:ea typeface="Helvetica"/>
                <a:cs typeface="Helvetica"/>
                <a:sym typeface="Helvetica"/>
              </a:rPr>
              <a:t>Lots of Babies</a:t>
            </a:r>
          </a:p>
          <a:p>
            <a:pPr marL="0" lvl="0" indent="0" defTabSz="457200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4200" u="sng" dirty="0">
                <a:latin typeface="Helvetica Light"/>
                <a:ea typeface="Helvetica Light"/>
                <a:cs typeface="Helvetica Light"/>
                <a:sym typeface="Helvetica Light"/>
              </a:rPr>
              <a:t>Values</a:t>
            </a:r>
          </a:p>
          <a:p>
            <a:pPr marL="0" lvl="0" indent="0" defTabSz="457200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4200" dirty="0">
                <a:latin typeface="Helvetica"/>
                <a:ea typeface="Helvetica"/>
                <a:cs typeface="Helvetica"/>
                <a:sym typeface="Helvetica"/>
              </a:rPr>
              <a:t>You are important</a:t>
            </a:r>
          </a:p>
          <a:p>
            <a:pPr marL="0" lvl="0" indent="0" defTabSz="457200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4200" dirty="0">
                <a:latin typeface="Helvetica"/>
                <a:ea typeface="Helvetica"/>
                <a:cs typeface="Helvetica"/>
                <a:sym typeface="Helvetica"/>
              </a:rPr>
              <a:t>A Desire to Create </a:t>
            </a:r>
            <a:r>
              <a:rPr lang="en-US" sz="4200" dirty="0" smtClean="0">
                <a:latin typeface="Helvetica"/>
                <a:ea typeface="Helvetica"/>
                <a:cs typeface="Helvetica"/>
                <a:sym typeface="Helvetica"/>
              </a:rPr>
              <a:t/>
            </a:r>
            <a:br>
              <a:rPr lang="en-US" sz="4200" dirty="0" smtClean="0">
                <a:latin typeface="Helvetica"/>
                <a:ea typeface="Helvetica"/>
                <a:cs typeface="Helvetica"/>
                <a:sym typeface="Helvetica"/>
              </a:rPr>
            </a:br>
            <a:r>
              <a:rPr sz="4200" dirty="0" smtClean="0">
                <a:latin typeface="Helvetica"/>
                <a:ea typeface="Helvetica"/>
                <a:cs typeface="Helvetica"/>
                <a:sym typeface="Helvetica"/>
              </a:rPr>
              <a:t>your own</a:t>
            </a:r>
            <a:r>
              <a:rPr lang="en-US" sz="4200" dirty="0" smtClean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4200" dirty="0" smtClean="0">
                <a:latin typeface="Helvetica"/>
                <a:ea typeface="Helvetica"/>
                <a:cs typeface="Helvetica"/>
                <a:sym typeface="Helvetica"/>
              </a:rPr>
              <a:t>way</a:t>
            </a:r>
            <a:endParaRPr sz="4200" dirty="0">
              <a:latin typeface="Helvetica"/>
              <a:ea typeface="Helvetica"/>
              <a:cs typeface="Helvetica"/>
              <a:sym typeface="Helvetica"/>
            </a:endParaRPr>
          </a:p>
          <a:p>
            <a:pPr marL="0" lvl="0" indent="0" defTabSz="457200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4200" dirty="0">
                <a:latin typeface="Helvetica"/>
                <a:ea typeface="Helvetica"/>
                <a:cs typeface="Helvetica"/>
                <a:sym typeface="Helvetica"/>
              </a:rPr>
              <a:t>Deep mistrust in   </a:t>
            </a:r>
            <a:r>
              <a:rPr sz="4200" dirty="0" smtClean="0">
                <a:latin typeface="Helvetica"/>
                <a:ea typeface="Helvetica"/>
                <a:cs typeface="Helvetica"/>
                <a:sym typeface="Helvetica"/>
              </a:rPr>
              <a:t>Organizations</a:t>
            </a:r>
            <a:endParaRPr sz="4200" dirty="0">
              <a:latin typeface="Helvetica"/>
              <a:ea typeface="Helvetica"/>
              <a:cs typeface="Helvetica"/>
              <a:sym typeface="Helvetica"/>
            </a:endParaRPr>
          </a:p>
        </p:txBody>
      </p:sp>
      <p:pic>
        <p:nvPicPr>
          <p:cNvPr id="145" name="url?sa=i&amp;source=images&amp;cd=&amp;docid=rJbktuBypiMPcM&amp;tbnid=wASZYbBXe_iTyM&amp;ved=0CAgQjRw&amp;url=http%3A%2F%2Fwww.allthingshealing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899400" y="2425700"/>
            <a:ext cx="4635501" cy="59093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marL="430823" indent="-430823">
              <a:spcBef>
                <a:spcPts val="4800"/>
              </a:spcBef>
              <a:buSzPct val="100000"/>
              <a:buChar char="•"/>
              <a:defRPr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l">
              <a:defRPr sz="1800"/>
            </a:pPr>
            <a:r>
              <a:rPr sz="4200" dirty="0"/>
              <a:t>If you were born between 1961 - 1980</a:t>
            </a:r>
          </a:p>
        </p:txBody>
      </p:sp>
      <p:sp>
        <p:nvSpPr>
          <p:cNvPr id="148" name="Shape 148"/>
          <p:cNvSpPr>
            <a:spLocks noGrp="1"/>
          </p:cNvSpPr>
          <p:nvPr>
            <p:ph type="body" idx="1"/>
          </p:nvPr>
        </p:nvSpPr>
        <p:spPr>
          <a:xfrm>
            <a:off x="571500" y="2324100"/>
            <a:ext cx="7010400" cy="6565900"/>
          </a:xfrm>
          <a:prstGeom prst="rect">
            <a:avLst/>
          </a:prstGeom>
        </p:spPr>
        <p:txBody>
          <a:bodyPr/>
          <a:lstStyle/>
          <a:p>
            <a:pPr marL="0" lvl="0" indent="0" defTabSz="457200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4200" u="sng" dirty="0">
                <a:latin typeface="Helvetica Light"/>
                <a:ea typeface="Helvetica Light"/>
                <a:cs typeface="Helvetica Light"/>
                <a:sym typeface="Helvetica Light"/>
              </a:rPr>
              <a:t>The Key Events</a:t>
            </a:r>
          </a:p>
          <a:p>
            <a:pPr marL="0" lvl="0" indent="0" defTabSz="457200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4200" dirty="0">
                <a:latin typeface="Helvetica"/>
                <a:ea typeface="Helvetica"/>
                <a:cs typeface="Helvetica"/>
                <a:sym typeface="Helvetica"/>
              </a:rPr>
              <a:t>Economic Bust</a:t>
            </a:r>
          </a:p>
          <a:p>
            <a:pPr marL="0" lvl="0" indent="0" defTabSz="457200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4200" dirty="0">
                <a:latin typeface="Helvetica"/>
                <a:ea typeface="Helvetica"/>
                <a:cs typeface="Helvetica"/>
                <a:sym typeface="Helvetica"/>
              </a:rPr>
              <a:t>Reagan, Challenger, Iran, Oil</a:t>
            </a:r>
          </a:p>
          <a:p>
            <a:pPr marL="0" lvl="0" indent="0" defTabSz="457200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4200" dirty="0">
                <a:latin typeface="Helvetica"/>
                <a:ea typeface="Helvetica"/>
                <a:cs typeface="Helvetica"/>
                <a:sym typeface="Helvetica"/>
              </a:rPr>
              <a:t>Divorcing Parents</a:t>
            </a:r>
          </a:p>
          <a:p>
            <a:pPr marL="0" lvl="0" indent="0" defTabSz="457200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4200" u="sng" dirty="0">
                <a:latin typeface="Helvetica Light"/>
                <a:ea typeface="Helvetica Light"/>
                <a:cs typeface="Helvetica Light"/>
                <a:sym typeface="Helvetica Light"/>
              </a:rPr>
              <a:t>Values</a:t>
            </a:r>
          </a:p>
          <a:p>
            <a:pPr marL="0" lvl="0" indent="0" defTabSz="457200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4200" dirty="0">
                <a:latin typeface="Helvetica"/>
                <a:ea typeface="Helvetica"/>
                <a:cs typeface="Helvetica"/>
                <a:sym typeface="Helvetica"/>
              </a:rPr>
              <a:t>You are left out</a:t>
            </a:r>
          </a:p>
          <a:p>
            <a:pPr marL="0" lvl="0" indent="0" defTabSz="457200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4200" dirty="0">
                <a:latin typeface="Helvetica"/>
                <a:ea typeface="Helvetica"/>
                <a:cs typeface="Helvetica"/>
                <a:sym typeface="Helvetica"/>
              </a:rPr>
              <a:t>Family is not the center</a:t>
            </a:r>
          </a:p>
          <a:p>
            <a:pPr marL="0" lvl="0" indent="0" defTabSz="457200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4200" dirty="0">
                <a:latin typeface="Helvetica"/>
                <a:ea typeface="Helvetica"/>
                <a:cs typeface="Helvetica"/>
                <a:sym typeface="Helvetica"/>
              </a:rPr>
              <a:t>Latch key kids</a:t>
            </a:r>
          </a:p>
          <a:p>
            <a:pPr marL="0" lvl="0" indent="0" defTabSz="457200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4200" dirty="0">
                <a:latin typeface="Helvetica"/>
                <a:ea typeface="Helvetica"/>
                <a:cs typeface="Helvetica"/>
                <a:sym typeface="Helvetica"/>
              </a:rPr>
              <a:t>Deep mistrust in   </a:t>
            </a:r>
            <a:r>
              <a:rPr sz="4200" dirty="0" smtClean="0">
                <a:latin typeface="Helvetica"/>
                <a:ea typeface="Helvetica"/>
                <a:cs typeface="Helvetica"/>
                <a:sym typeface="Helvetica"/>
              </a:rPr>
              <a:t>Organizations</a:t>
            </a:r>
            <a:endParaRPr sz="4200" dirty="0">
              <a:latin typeface="Helvetica"/>
              <a:ea typeface="Helvetica"/>
              <a:cs typeface="Helvetica"/>
              <a:sym typeface="Helvetica"/>
            </a:endParaRPr>
          </a:p>
        </p:txBody>
      </p:sp>
      <p:pic>
        <p:nvPicPr>
          <p:cNvPr id="149" name="url?sa=i&amp;rct=j&amp;q=&amp;esrc=s&amp;source=images&amp;cd=&amp;docid=4rbJ7X2d-Rmu3M&amp;tbnid=o8YNqf6snRbM1M-&amp;ved=0CAcQjRw&amp;url=http%3A%2F%2Fwww.historyguy.com%2Firan-us_hostage_crisis.html&amp;ei=fn80VLf3EcLCigLm5oD4DQ&amp;bvm=bv.76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00900" y="4674246"/>
            <a:ext cx="4978400" cy="373832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marL="430823" indent="-430823">
              <a:spcBef>
                <a:spcPts val="4800"/>
              </a:spcBef>
              <a:buSzPct val="100000"/>
              <a:buChar char="•"/>
              <a:defRPr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l">
              <a:defRPr sz="1800"/>
            </a:pPr>
            <a:r>
              <a:rPr sz="4200" dirty="0" smtClean="0"/>
              <a:t>If </a:t>
            </a:r>
            <a:r>
              <a:rPr sz="4200" dirty="0"/>
              <a:t>you were born between 1981 - 2001</a:t>
            </a:r>
          </a:p>
        </p:txBody>
      </p:sp>
      <p:sp>
        <p:nvSpPr>
          <p:cNvPr id="152" name="Shape 152"/>
          <p:cNvSpPr>
            <a:spLocks noGrp="1"/>
          </p:cNvSpPr>
          <p:nvPr>
            <p:ph type="body" idx="1"/>
          </p:nvPr>
        </p:nvSpPr>
        <p:spPr>
          <a:xfrm>
            <a:off x="571500" y="2324100"/>
            <a:ext cx="9461500" cy="6959600"/>
          </a:xfrm>
          <a:prstGeom prst="rect">
            <a:avLst/>
          </a:prstGeom>
        </p:spPr>
        <p:txBody>
          <a:bodyPr/>
          <a:lstStyle/>
          <a:p>
            <a:pPr marL="0" lvl="0" indent="0" defTabSz="457200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4200" u="sng" dirty="0">
                <a:latin typeface="Helvetica Light"/>
                <a:ea typeface="Helvetica Light"/>
                <a:cs typeface="Helvetica Light"/>
                <a:sym typeface="Helvetica Light"/>
              </a:rPr>
              <a:t>The Key Events</a:t>
            </a:r>
          </a:p>
          <a:p>
            <a:pPr marL="0" lvl="0" indent="0" defTabSz="457200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4200" dirty="0">
                <a:latin typeface="Helvetica"/>
                <a:ea typeface="Helvetica"/>
                <a:cs typeface="Helvetica"/>
                <a:sym typeface="Helvetica"/>
              </a:rPr>
              <a:t>Economic Boom Bust Boom Bust</a:t>
            </a:r>
          </a:p>
          <a:p>
            <a:pPr marL="0" lvl="0" indent="0" defTabSz="457200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4200" dirty="0">
                <a:latin typeface="Helvetica"/>
                <a:ea typeface="Helvetica"/>
                <a:cs typeface="Helvetica"/>
                <a:sym typeface="Helvetica"/>
              </a:rPr>
              <a:t>Rise of Technology - Jobs &amp; Gates</a:t>
            </a:r>
          </a:p>
          <a:p>
            <a:pPr marL="0" lvl="0" indent="0" defTabSz="457200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4200" dirty="0">
                <a:latin typeface="Helvetica"/>
                <a:ea typeface="Helvetica"/>
                <a:cs typeface="Helvetica"/>
                <a:sym typeface="Helvetica"/>
              </a:rPr>
              <a:t>September 11</a:t>
            </a:r>
          </a:p>
          <a:p>
            <a:pPr marL="0" lvl="0" indent="0" defTabSz="457200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4200" u="sng" dirty="0">
                <a:latin typeface="Helvetica Light"/>
                <a:ea typeface="Helvetica Light"/>
                <a:cs typeface="Helvetica Light"/>
                <a:sym typeface="Helvetica Light"/>
              </a:rPr>
              <a:t>Values</a:t>
            </a:r>
          </a:p>
          <a:p>
            <a:pPr marL="0" lvl="0" indent="0" defTabSz="457200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4200" dirty="0">
                <a:latin typeface="Helvetica"/>
                <a:ea typeface="Helvetica"/>
                <a:cs typeface="Helvetica"/>
                <a:sym typeface="Helvetica"/>
              </a:rPr>
              <a:t>Technology is more present than family</a:t>
            </a:r>
          </a:p>
          <a:p>
            <a:pPr marL="0" lvl="0" indent="0" defTabSz="457200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4200" dirty="0">
                <a:latin typeface="Helvetica"/>
                <a:ea typeface="Helvetica"/>
                <a:cs typeface="Helvetica"/>
                <a:sym typeface="Helvetica"/>
              </a:rPr>
              <a:t>Multi-cultural, multi-perspective</a:t>
            </a:r>
          </a:p>
          <a:p>
            <a:pPr marL="0" lvl="0" indent="0" defTabSz="457200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4200" dirty="0">
                <a:latin typeface="Helvetica"/>
                <a:ea typeface="Helvetica"/>
                <a:cs typeface="Helvetica"/>
                <a:sym typeface="Helvetica"/>
              </a:rPr>
              <a:t>A desire to make a difference, but  </a:t>
            </a:r>
            <a:r>
              <a:rPr sz="4200" dirty="0" smtClean="0">
                <a:latin typeface="Helvetica"/>
                <a:ea typeface="Helvetica"/>
                <a:cs typeface="Helvetica"/>
                <a:sym typeface="Helvetica"/>
              </a:rPr>
              <a:t>realistic </a:t>
            </a:r>
            <a:r>
              <a:rPr sz="4200" dirty="0">
                <a:latin typeface="Helvetica"/>
                <a:ea typeface="Helvetica"/>
                <a:cs typeface="Helvetica"/>
                <a:sym typeface="Helvetica"/>
              </a:rPr>
              <a:t>of can honestly be done</a:t>
            </a:r>
          </a:p>
          <a:p>
            <a:pPr marL="0" lvl="0" indent="0" defTabSz="457200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4200" dirty="0">
                <a:latin typeface="Helvetica"/>
                <a:ea typeface="Helvetica"/>
                <a:cs typeface="Helvetica"/>
                <a:sym typeface="Helvetica"/>
              </a:rPr>
              <a:t>Beyond Institutional mistrust</a:t>
            </a:r>
          </a:p>
        </p:txBody>
      </p:sp>
      <p:pic>
        <p:nvPicPr>
          <p:cNvPr id="153" name="url?sa=i&amp;rct=j&amp;q=&amp;esrc=s&amp;source=images&amp;cd=&amp;docid=TM0tjZ30qeNUVM&amp;tbnid=yRP2ff7f3u8eXM-&amp;ved=0CAcQjRw&amp;url=http%3A%2F%2Fwww.billweye.com%2Farchives%2Fseptember-11th-alternative-news-links%2F&amp;ei=oYA0VJXFH8.png"/>
          <p:cNvPicPr/>
          <p:nvPr/>
        </p:nvPicPr>
        <p:blipFill>
          <a:blip r:embed="rId2">
            <a:extLst/>
          </a:blip>
          <a:srcRect l="25081" t="488" r="11074" b="325"/>
          <a:stretch>
            <a:fillRect/>
          </a:stretch>
        </p:blipFill>
        <p:spPr>
          <a:xfrm>
            <a:off x="10172700" y="2298700"/>
            <a:ext cx="2489200" cy="5156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/>
          </p:cNvSpPr>
          <p:nvPr>
            <p:ph type="title"/>
          </p:nvPr>
        </p:nvSpPr>
        <p:spPr>
          <a:xfrm>
            <a:off x="571500" y="330200"/>
            <a:ext cx="8382000" cy="1397000"/>
          </a:xfrm>
          <a:prstGeom prst="rect">
            <a:avLst/>
          </a:prstGeom>
        </p:spPr>
        <p:txBody>
          <a:bodyPr/>
          <a:lstStyle>
            <a:lvl1pPr marL="430823" indent="-430823">
              <a:spcBef>
                <a:spcPts val="4800"/>
              </a:spcBef>
              <a:buSzPct val="100000"/>
              <a:buChar char="•"/>
              <a:defRPr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l">
              <a:defRPr sz="1800"/>
            </a:pPr>
            <a:r>
              <a:rPr sz="4200" dirty="0" smtClean="0"/>
              <a:t>If </a:t>
            </a:r>
            <a:r>
              <a:rPr sz="4200" dirty="0"/>
              <a:t>you were born after 2001</a:t>
            </a:r>
          </a:p>
        </p:txBody>
      </p:sp>
      <p:pic>
        <p:nvPicPr>
          <p:cNvPr id="157" name="url?sa=i&amp;rct=j&amp;q=&amp;esrc=s&amp;source=images&amp;cd=&amp;docid=BdYGDHPRHqpvoM&amp;tbnid=C8GGkDxJETihIM-&amp;ved=0CAcQjRw&amp;url=http%3A%2F%2Fcitylifechange23.tumblr.com%2Fpost%2F45936723564%2Ftheatlantic-the-touch-screen-ge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8000" y="2146300"/>
            <a:ext cx="6502401" cy="3251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8" name="url?sa=i&amp;rct=j&amp;q=&amp;esrc=s&amp;source=images&amp;cd=&amp;docid=VODlRAGnAg2zDM&amp;tbnid=y8HSOD2p29_-jM-&amp;ved=0CAcQjRw&amp;url=http%3A%2F%2Flostremote.com%2Fthe-new-second-screen-generation-in-a-single-photo_b27172&amp;ei=q500V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259729" y="5664200"/>
            <a:ext cx="5941672" cy="3911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9" name="url?sa=i&amp;rct=j&amp;q=&amp;esrc=s&amp;source=images&amp;cd=&amp;docid=MR0z7U5_3oCTDM&amp;tbnid=MgW4aPI8nLzl7M-&amp;ved=0CAcQjRw&amp;url=http%3A%2F%2Fwww.kurzweilai.net%2Fthe-touch-screen-generation&amp;ei=4J00VLe3FM7ioATv1YDIBg&amp;bvm=bv.76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953500" y="847216"/>
            <a:ext cx="2730501" cy="358508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/>
          <p:nvPr/>
        </p:nvSpPr>
        <p:spPr>
          <a:xfrm>
            <a:off x="687016" y="2050735"/>
            <a:ext cx="12038384" cy="54168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lvl="0" algn="l" defTabSz="457200">
              <a:defRPr sz="1800"/>
            </a:pPr>
            <a:r>
              <a:rPr sz="4400" u="sng" dirty="0">
                <a:latin typeface="Helvetica Neue Thin"/>
                <a:ea typeface="Helvetica Neue Thin"/>
                <a:cs typeface="Helvetica Neue Thin"/>
                <a:sym typeface="Helvetica Neue Thin"/>
              </a:rPr>
              <a:t>Immigrants (1930-1960)</a:t>
            </a:r>
            <a:r>
              <a:rPr sz="4400" dirty="0">
                <a:latin typeface="Helvetica Neue Thin"/>
                <a:ea typeface="Helvetica Neue Thin"/>
                <a:cs typeface="Helvetica Neue Thin"/>
                <a:sym typeface="Helvetica Neue Thin"/>
              </a:rPr>
              <a:t>   </a:t>
            </a:r>
            <a:r>
              <a:rPr sz="4400" u="sng" dirty="0">
                <a:latin typeface="Helvetica Neue Thin"/>
                <a:ea typeface="Helvetica Neue Thin"/>
                <a:cs typeface="Helvetica Neue Thin"/>
                <a:sym typeface="Helvetica Neue Thin"/>
              </a:rPr>
              <a:t>Natives (1970-2000)</a:t>
            </a:r>
            <a:endParaRPr sz="4400" dirty="0">
              <a:latin typeface="Helvetica Neue Thin"/>
              <a:ea typeface="Helvetica Neue Thin"/>
              <a:cs typeface="Helvetica Neue Thin"/>
              <a:sym typeface="Helvetica Neue Thin"/>
            </a:endParaRPr>
          </a:p>
          <a:p>
            <a:pPr lvl="4" indent="914400" algn="l" defTabSz="457200">
              <a:defRPr sz="1800"/>
            </a:pPr>
            <a:r>
              <a:rPr sz="4400" dirty="0">
                <a:latin typeface="Helvetica Neue Thin"/>
                <a:ea typeface="Helvetica Neue Thin"/>
                <a:cs typeface="Helvetica Neue Thin"/>
                <a:sym typeface="Helvetica Neue Thin"/>
              </a:rPr>
              <a:t>Structure                       Network</a:t>
            </a:r>
          </a:p>
          <a:p>
            <a:pPr lvl="4" indent="914400" algn="l" defTabSz="457200">
              <a:defRPr sz="1800"/>
            </a:pPr>
            <a:r>
              <a:rPr sz="4400" dirty="0">
                <a:latin typeface="Helvetica Neue Thin"/>
                <a:ea typeface="Helvetica Neue Thin"/>
                <a:cs typeface="Helvetica Neue Thin"/>
                <a:sym typeface="Helvetica Neue Thin"/>
              </a:rPr>
              <a:t>Hierarchy                     Skill Based</a:t>
            </a:r>
          </a:p>
          <a:p>
            <a:pPr lvl="1" indent="228600" algn="l" defTabSz="457200">
              <a:defRPr sz="1800"/>
            </a:pPr>
            <a:r>
              <a:rPr sz="4400" dirty="0">
                <a:latin typeface="Helvetica Neue Thin"/>
                <a:ea typeface="Helvetica Neue Thin"/>
                <a:cs typeface="Helvetica Neue Thin"/>
                <a:sym typeface="Helvetica Neue Thin"/>
              </a:rPr>
              <a:t>    Male Dominated        Female &amp; Male Leader</a:t>
            </a:r>
          </a:p>
          <a:p>
            <a:pPr lvl="1" indent="228600" algn="l" defTabSz="457200">
              <a:defRPr sz="1800"/>
            </a:pPr>
            <a:r>
              <a:rPr sz="4400" dirty="0">
                <a:latin typeface="Helvetica Neue Thin"/>
                <a:ea typeface="Helvetica Neue Thin"/>
                <a:cs typeface="Helvetica Neue Thin"/>
                <a:sym typeface="Helvetica Neue Thin"/>
              </a:rPr>
              <a:t>Face to Face Gathering         Plus Electronic  </a:t>
            </a:r>
          </a:p>
          <a:p>
            <a:pPr lvl="1" indent="228600" algn="l" defTabSz="457200">
              <a:defRPr sz="1800"/>
            </a:pPr>
            <a:r>
              <a:rPr sz="4400" dirty="0">
                <a:latin typeface="Helvetica Neue Thin"/>
                <a:ea typeface="Helvetica Neue Thin"/>
                <a:cs typeface="Helvetica Neue Thin"/>
                <a:sym typeface="Helvetica Neue Thin"/>
              </a:rPr>
              <a:t>           Music                           </a:t>
            </a:r>
            <a:r>
              <a:rPr sz="4400" dirty="0" err="1" smtClean="0">
                <a:latin typeface="Helvetica Neue Thin"/>
                <a:ea typeface="Helvetica Neue Thin"/>
                <a:cs typeface="Helvetica Neue Thin"/>
                <a:sym typeface="Helvetica Neue Thin"/>
              </a:rPr>
              <a:t>Musi</a:t>
            </a:r>
            <a:r>
              <a:rPr lang="en-US" sz="4400" dirty="0" err="1" smtClean="0">
                <a:latin typeface="Helvetica Neue Thin"/>
                <a:ea typeface="Helvetica Neue Thin"/>
                <a:cs typeface="Helvetica Neue Thin"/>
                <a:sym typeface="Helvetica Neue Thin"/>
              </a:rPr>
              <a:t>c</a:t>
            </a:r>
            <a:endParaRPr lang="en-US" sz="4400" dirty="0" smtClean="0">
              <a:latin typeface="Helvetica Neue Thin"/>
              <a:ea typeface="Helvetica Neue Thin"/>
              <a:cs typeface="Helvetica Neue Thin"/>
              <a:sym typeface="Helvetica Neue Thin"/>
            </a:endParaRPr>
          </a:p>
          <a:p>
            <a:pPr lvl="1" indent="228600" defTabSz="457200">
              <a:defRPr sz="1800"/>
            </a:pPr>
            <a:r>
              <a:rPr sz="4400" u="sng" dirty="0" smtClean="0">
                <a:latin typeface="Helvetica Neue Thin"/>
                <a:ea typeface="Helvetica Neue Thin"/>
                <a:cs typeface="Helvetica Neue Thin"/>
                <a:sym typeface="Helvetica Neue Thin"/>
              </a:rPr>
              <a:t>Translators</a:t>
            </a:r>
            <a:endParaRPr lang="en-US" sz="4400" u="sng" dirty="0" smtClean="0">
              <a:latin typeface="Helvetica Neue Thin"/>
              <a:ea typeface="Helvetica Neue Thin"/>
              <a:cs typeface="Helvetica Neue Thin"/>
              <a:sym typeface="Helvetica Neue Thin"/>
            </a:endParaRPr>
          </a:p>
          <a:p>
            <a:pPr lvl="0" defTabSz="457200">
              <a:defRPr sz="1800"/>
            </a:pPr>
            <a:r>
              <a:rPr sz="4400" dirty="0" smtClean="0">
                <a:latin typeface="Helvetica Neue Thin"/>
                <a:ea typeface="Helvetica Neue Thin"/>
                <a:cs typeface="Helvetica Neue Thin"/>
                <a:sym typeface="Helvetica Neue Thin"/>
              </a:rPr>
              <a:t>(</a:t>
            </a:r>
            <a:r>
              <a:rPr sz="4400" dirty="0">
                <a:latin typeface="Helvetica Neue Thin"/>
                <a:ea typeface="Helvetica Neue Thin"/>
                <a:cs typeface="Helvetica Neue Thin"/>
                <a:sym typeface="Helvetica Neue Thin"/>
              </a:rPr>
              <a:t>1960-1970)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dropped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400" y="1193800"/>
            <a:ext cx="13563600" cy="8331200"/>
          </a:xfrm>
          <a:prstGeom prst="rect">
            <a:avLst/>
          </a:prstGeom>
          <a:ln w="12700">
            <a:miter lim="400000"/>
          </a:ln>
        </p:spPr>
      </p:pic>
      <p:sp>
        <p:nvSpPr>
          <p:cNvPr id="165" name="Shape 165"/>
          <p:cNvSpPr/>
          <p:nvPr/>
        </p:nvSpPr>
        <p:spPr>
          <a:xfrm>
            <a:off x="152400" y="455136"/>
            <a:ext cx="13004800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>
            <a:lvl1pPr>
              <a:defRPr sz="3800"/>
            </a:lvl1pPr>
          </a:lstStyle>
          <a:p>
            <a:pPr lvl="0">
              <a:defRPr sz="1800"/>
            </a:pPr>
            <a:r>
              <a:rPr sz="4800" dirty="0"/>
              <a:t>What’s happening in the church?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dropped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09600"/>
            <a:ext cx="13004800" cy="85153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/>
          <p:nvPr/>
        </p:nvSpPr>
        <p:spPr>
          <a:xfrm>
            <a:off x="584201" y="1420416"/>
            <a:ext cx="11817350" cy="67710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lvl="0" algn="l" defTabSz="457200">
              <a:defRPr sz="1800"/>
            </a:pPr>
            <a:r>
              <a:rPr sz="4000" dirty="0">
                <a:solidFill>
                  <a:schemeClr val="tx1"/>
                </a:solidFill>
                <a:latin typeface="Helvetica"/>
                <a:ea typeface="Helvetica"/>
                <a:cs typeface="Helvetica"/>
                <a:sym typeface="Helvetica"/>
              </a:rPr>
              <a:t>Church Membership has declined 11% per year every year since 2001 in</a:t>
            </a:r>
          </a:p>
          <a:p>
            <a:pPr lvl="0" algn="l" defTabSz="457200">
              <a:defRPr sz="1800"/>
            </a:pPr>
            <a:r>
              <a:rPr sz="4000" dirty="0">
                <a:solidFill>
                  <a:schemeClr val="tx1"/>
                </a:solidFill>
                <a:latin typeface="Helvetica"/>
                <a:ea typeface="Helvetica"/>
                <a:cs typeface="Helvetica"/>
                <a:sym typeface="Helvetica"/>
              </a:rPr>
              <a:t>every synod of the ELCA located on the Atlantic seaboard.</a:t>
            </a:r>
          </a:p>
          <a:p>
            <a:pPr lvl="0" algn="l" defTabSz="457200">
              <a:defRPr sz="1800"/>
            </a:pPr>
            <a:endParaRPr sz="4000" dirty="0">
              <a:solidFill>
                <a:schemeClr val="tx1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sz="4000" dirty="0">
                <a:solidFill>
                  <a:schemeClr val="tx1"/>
                </a:solidFill>
                <a:latin typeface="Helvetica"/>
                <a:ea typeface="Helvetica"/>
                <a:cs typeface="Helvetica"/>
                <a:sym typeface="Helvetica"/>
              </a:rPr>
              <a:t>• Average age of membership of our churches has increased every year since</a:t>
            </a:r>
          </a:p>
          <a:p>
            <a:pPr lvl="0" algn="l" defTabSz="457200">
              <a:defRPr sz="1800"/>
            </a:pPr>
            <a:r>
              <a:rPr sz="4000" dirty="0">
                <a:solidFill>
                  <a:schemeClr val="tx1"/>
                </a:solidFill>
                <a:latin typeface="Helvetica"/>
                <a:ea typeface="Helvetica"/>
                <a:cs typeface="Helvetica"/>
                <a:sym typeface="Helvetica"/>
              </a:rPr>
              <a:t>2001.  All mainline churches the average age is 62.  US population is 39. </a:t>
            </a:r>
          </a:p>
          <a:p>
            <a:pPr lvl="0" algn="l" defTabSz="457200">
              <a:defRPr sz="1800"/>
            </a:pPr>
            <a:endParaRPr sz="4000" dirty="0">
              <a:solidFill>
                <a:schemeClr val="tx1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sz="4000" dirty="0">
                <a:solidFill>
                  <a:schemeClr val="tx1"/>
                </a:solidFill>
                <a:latin typeface="Helvetica"/>
                <a:ea typeface="Helvetica"/>
                <a:cs typeface="Helvetica"/>
                <a:sym typeface="Helvetica"/>
              </a:rPr>
              <a:t>• Our congregations are getting smaller and older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dropped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17700" y="292100"/>
            <a:ext cx="9156700" cy="91567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8500"/>
            </a:lvl1pPr>
          </a:lstStyle>
          <a:p>
            <a:pPr lvl="0">
              <a:defRPr sz="1800"/>
            </a:pPr>
            <a:r>
              <a:rPr sz="8500" dirty="0"/>
              <a:t>And Yet</a:t>
            </a:r>
          </a:p>
        </p:txBody>
      </p:sp>
      <p:sp>
        <p:nvSpPr>
          <p:cNvPr id="174" name="Shape 17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451338" indent="-451338">
              <a:defRPr sz="4400">
                <a:solidFill>
                  <a:srgbClr val="000000"/>
                </a:solidFill>
              </a:defRPr>
            </a:lvl1pPr>
          </a:lstStyle>
          <a:p>
            <a:pPr lvl="0">
              <a:defRPr sz="1800"/>
            </a:pPr>
            <a:r>
              <a:rPr sz="4400" dirty="0"/>
              <a:t>Belief in God remains relatively consistent at 92% most every year since 1948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>
            <a:spLocks noGrp="1"/>
          </p:cNvSpPr>
          <p:nvPr>
            <p:ph type="title"/>
          </p:nvPr>
        </p:nvSpPr>
        <p:spPr>
          <a:xfrm>
            <a:off x="571500" y="330200"/>
            <a:ext cx="11861800" cy="831850"/>
          </a:xfrm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5000" dirty="0"/>
              <a:t>And it makes us feel better</a:t>
            </a:r>
          </a:p>
        </p:txBody>
      </p:sp>
      <p:pic>
        <p:nvPicPr>
          <p:cNvPr id="178" name="churchgoing bettermood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9550" y="1162050"/>
            <a:ext cx="12795250" cy="83629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4200" dirty="0"/>
              <a:t>Some churches are finding new ways forward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>
            <a:spLocks noGrp="1"/>
          </p:cNvSpPr>
          <p:nvPr>
            <p:ph type="title"/>
          </p:nvPr>
        </p:nvSpPr>
        <p:spPr>
          <a:xfrm>
            <a:off x="571500" y="368300"/>
            <a:ext cx="11861800" cy="1397000"/>
          </a:xfrm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4400" dirty="0"/>
              <a:t>Grace Lutheran, Hartford, CT</a:t>
            </a:r>
          </a:p>
        </p:txBody>
      </p:sp>
      <p:sp>
        <p:nvSpPr>
          <p:cNvPr id="184" name="Shape 184"/>
          <p:cNvSpPr>
            <a:spLocks noGrp="1"/>
          </p:cNvSpPr>
          <p:nvPr>
            <p:ph type="body" idx="1"/>
          </p:nvPr>
        </p:nvSpPr>
        <p:spPr>
          <a:xfrm>
            <a:off x="571500" y="2324100"/>
            <a:ext cx="5772150" cy="184785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 dirty="0">
                <a:solidFill>
                  <a:schemeClr val="tx1"/>
                </a:solidFill>
              </a:rPr>
              <a:t>Friday Night Community Supper &amp; Worship</a:t>
            </a:r>
          </a:p>
        </p:txBody>
      </p:sp>
      <p:pic>
        <p:nvPicPr>
          <p:cNvPr id="185" name="photo copy 2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629401" y="2393950"/>
            <a:ext cx="6375399" cy="45402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6" name="photo copy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4381500"/>
            <a:ext cx="7219950" cy="52800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4400" dirty="0"/>
              <a:t>It’s Just Lunch (with a None)</a:t>
            </a:r>
          </a:p>
        </p:txBody>
      </p:sp>
      <p:sp>
        <p:nvSpPr>
          <p:cNvPr id="189" name="Shape 18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 u="sng" dirty="0">
                <a:solidFill>
                  <a:srgbClr val="747474"/>
                </a:solidFill>
                <a:hlinkClick r:id="rId2"/>
              </a:rPr>
              <a:t>www.lifeasspiritualadventure.org</a:t>
            </a:r>
            <a:endParaRPr sz="4400" dirty="0">
              <a:solidFill>
                <a:srgbClr val="747474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 dirty="0">
                <a:solidFill>
                  <a:schemeClr val="tx1"/>
                </a:solidFill>
              </a:rPr>
              <a:t>Pastor Linda Forsberg</a:t>
            </a:r>
          </a:p>
        </p:txBody>
      </p:sp>
      <p:pic>
        <p:nvPicPr>
          <p:cNvPr id="190" name="greece-turkey-4-170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115050" y="4495800"/>
            <a:ext cx="6889750" cy="5257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4400" dirty="0"/>
              <a:t>Gloria Dei &amp; </a:t>
            </a:r>
            <a:r>
              <a:rPr sz="4400" dirty="0" err="1"/>
              <a:t>Iglesia</a:t>
            </a:r>
            <a:r>
              <a:rPr sz="4400" dirty="0"/>
              <a:t> </a:t>
            </a:r>
            <a:r>
              <a:rPr sz="4400" dirty="0" err="1"/>
              <a:t>Luterana</a:t>
            </a:r>
            <a:r>
              <a:rPr sz="4400" dirty="0"/>
              <a:t> Providence, RI</a:t>
            </a:r>
          </a:p>
        </p:txBody>
      </p:sp>
      <p:sp>
        <p:nvSpPr>
          <p:cNvPr id="193" name="Shape 19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 dirty="0">
                <a:solidFill>
                  <a:schemeClr val="tx1"/>
                </a:solidFill>
              </a:rPr>
              <a:t>Latino Ministry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 dirty="0">
                <a:solidFill>
                  <a:schemeClr val="tx1"/>
                </a:solidFill>
              </a:rPr>
              <a:t>Multiple worships services - Spanish and English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 dirty="0">
                <a:solidFill>
                  <a:schemeClr val="tx1"/>
                </a:solidFill>
              </a:rPr>
              <a:t>Justice &amp; Advocacy Ministry</a:t>
            </a:r>
          </a:p>
        </p:txBody>
      </p:sp>
      <p:pic>
        <p:nvPicPr>
          <p:cNvPr id="194" name="hazelwood-gloriadei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51600" y="5467350"/>
            <a:ext cx="6553200" cy="42862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4400" dirty="0"/>
              <a:t>Barefoot Bluegrass on the Beach</a:t>
            </a:r>
          </a:p>
        </p:txBody>
      </p:sp>
      <p:pic>
        <p:nvPicPr>
          <p:cNvPr id="198" name="10409235_947794591902955_7854817433789523064_n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14387" y="2095500"/>
            <a:ext cx="11376025" cy="76581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4200" dirty="0"/>
              <a:t>Creative Living Community of CT</a:t>
            </a:r>
          </a:p>
        </p:txBody>
      </p:sp>
      <p:sp>
        <p:nvSpPr>
          <p:cNvPr id="201" name="Shape 20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 dirty="0">
                <a:solidFill>
                  <a:schemeClr val="tx1"/>
                </a:solidFill>
              </a:rPr>
              <a:t>Born out of Pain &amp; Passion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 dirty="0">
                <a:solidFill>
                  <a:schemeClr val="tx1"/>
                </a:solidFill>
              </a:rPr>
              <a:t>Congregational Support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 dirty="0">
                <a:solidFill>
                  <a:schemeClr val="tx1"/>
                </a:solidFill>
              </a:rPr>
              <a:t>Sustainable with partners</a:t>
            </a:r>
          </a:p>
        </p:txBody>
      </p:sp>
      <p:pic>
        <p:nvPicPr>
          <p:cNvPr id="202" name="735026_10151286644072701_1126661742_n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05234" y="2149475"/>
            <a:ext cx="4842934" cy="36322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03" name="580723_10151286644132701_318312949_n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27200" y="5607050"/>
            <a:ext cx="6692901" cy="50196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>
            <a:spLocks noGrp="1"/>
          </p:cNvSpPr>
          <p:nvPr>
            <p:ph type="title"/>
          </p:nvPr>
        </p:nvSpPr>
        <p:spPr>
          <a:xfrm>
            <a:off x="457200" y="203200"/>
            <a:ext cx="7658100" cy="1397000"/>
          </a:xfrm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4200" dirty="0"/>
              <a:t>Cathedral in the Night</a:t>
            </a:r>
          </a:p>
          <a:p>
            <a:pPr lvl="0" algn="l">
              <a:defRPr sz="1800"/>
            </a:pPr>
            <a:r>
              <a:rPr sz="4200" dirty="0" err="1"/>
              <a:t>Northhampton</a:t>
            </a:r>
            <a:r>
              <a:rPr sz="4200" dirty="0"/>
              <a:t>, MA</a:t>
            </a:r>
          </a:p>
        </p:txBody>
      </p:sp>
      <p:sp>
        <p:nvSpPr>
          <p:cNvPr id="206" name="Shape 206"/>
          <p:cNvSpPr>
            <a:spLocks noGrp="1"/>
          </p:cNvSpPr>
          <p:nvPr>
            <p:ph type="body" idx="1"/>
          </p:nvPr>
        </p:nvSpPr>
        <p:spPr>
          <a:xfrm>
            <a:off x="266700" y="1993900"/>
            <a:ext cx="7658100" cy="65659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 dirty="0">
                <a:solidFill>
                  <a:schemeClr val="tx1"/>
                </a:solidFill>
              </a:rPr>
              <a:t>5:00 p.m. Evening worship outside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 dirty="0">
                <a:solidFill>
                  <a:schemeClr val="tx1"/>
                </a:solidFill>
              </a:rPr>
              <a:t>Meal and Ministry with Homeless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 dirty="0">
                <a:solidFill>
                  <a:schemeClr val="tx1"/>
                </a:solidFill>
              </a:rPr>
              <a:t>Episcopal, Lutheran, &amp; UCC partnership</a:t>
            </a:r>
          </a:p>
        </p:txBody>
      </p:sp>
      <p:pic>
        <p:nvPicPr>
          <p:cNvPr id="207" name="cathedralinthenight_0026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29050" y="6369050"/>
            <a:ext cx="5219700" cy="3575050"/>
          </a:xfrm>
          <a:prstGeom prst="rect">
            <a:avLst/>
          </a:prstGeom>
          <a:ln w="12700">
            <a:miter lim="400000"/>
          </a:ln>
        </p:spPr>
      </p:pic>
      <p:pic>
        <p:nvPicPr>
          <p:cNvPr id="208" name="cathedralinthenight_0024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343900" y="241300"/>
            <a:ext cx="4483100" cy="67246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200" dirty="0"/>
              <a:t>Sanctuary, Marshfield, MA  </a:t>
            </a:r>
            <a:r>
              <a:rPr sz="3100" dirty="0">
                <a:hlinkClick r:id="rId2"/>
              </a:rPr>
              <a:t>www.sanctuarymarshfield.org</a:t>
            </a:r>
          </a:p>
        </p:txBody>
      </p:sp>
      <p:sp>
        <p:nvSpPr>
          <p:cNvPr id="211" name="Shape 211"/>
          <p:cNvSpPr>
            <a:spLocks noGrp="1"/>
          </p:cNvSpPr>
          <p:nvPr>
            <p:ph type="body" idx="1"/>
          </p:nvPr>
        </p:nvSpPr>
        <p:spPr>
          <a:xfrm>
            <a:off x="571500" y="2095500"/>
            <a:ext cx="10229850" cy="65659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chemeClr val="tx1"/>
                </a:solidFill>
              </a:rPr>
              <a:t>Young Adults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chemeClr val="tx1"/>
                </a:solidFill>
              </a:rPr>
              <a:t>Creative Worship 4:04 p.m. Sunday &amp; now 10:10 Sunday a.m.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chemeClr val="tx1"/>
                </a:solidFill>
              </a:rPr>
              <a:t>Methodist/Lutheran Partnership</a:t>
            </a:r>
          </a:p>
        </p:txBody>
      </p:sp>
      <p:pic>
        <p:nvPicPr>
          <p:cNvPr id="212" name="worshipheader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953000" y="5486400"/>
            <a:ext cx="7740650" cy="4267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>
            <a:spLocks noGrp="1"/>
          </p:cNvSpPr>
          <p:nvPr>
            <p:ph type="title"/>
          </p:nvPr>
        </p:nvSpPr>
        <p:spPr>
          <a:xfrm>
            <a:off x="571500" y="330200"/>
            <a:ext cx="6858000" cy="1397000"/>
          </a:xfrm>
          <a:prstGeom prst="rect">
            <a:avLst/>
          </a:prstGeom>
        </p:spPr>
        <p:txBody>
          <a:bodyPr/>
          <a:lstStyle/>
          <a:p>
            <a:pPr lvl="0" algn="l">
              <a:defRPr sz="1800"/>
            </a:pPr>
            <a:r>
              <a:rPr sz="4400" dirty="0"/>
              <a:t>St. John, Brooklyn, CT</a:t>
            </a:r>
          </a:p>
        </p:txBody>
      </p:sp>
      <p:sp>
        <p:nvSpPr>
          <p:cNvPr id="215" name="Shape 215"/>
          <p:cNvSpPr>
            <a:spLocks noGrp="1"/>
          </p:cNvSpPr>
          <p:nvPr>
            <p:ph type="body" idx="1"/>
          </p:nvPr>
        </p:nvSpPr>
        <p:spPr>
          <a:xfrm>
            <a:off x="571500" y="2324100"/>
            <a:ext cx="6858000" cy="340995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chemeClr val="tx1"/>
                </a:solidFill>
              </a:rPr>
              <a:t>Doing What Matters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chemeClr val="tx1"/>
                </a:solidFill>
              </a:rPr>
              <a:t>Engaging Community Leaders                                                                          on problems in their towns                                                                             and how to solve them</a:t>
            </a:r>
          </a:p>
        </p:txBody>
      </p:sp>
      <p:pic>
        <p:nvPicPr>
          <p:cNvPr id="216" name="IMG_2663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248400" y="4635499"/>
            <a:ext cx="6756400" cy="5067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17" name="IMG_2662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105650" y="685799"/>
            <a:ext cx="5899150" cy="4000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18" name="IMG_2664.jp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5295900"/>
            <a:ext cx="6248400" cy="4445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800" dirty="0"/>
              <a:t>What does this all mean for us, now?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hape 22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7300"/>
            </a:lvl1pPr>
          </a:lstStyle>
          <a:p>
            <a:pPr lvl="0">
              <a:defRPr sz="1800"/>
            </a:pPr>
            <a:r>
              <a:rPr sz="7300"/>
              <a:t>What can we do?</a:t>
            </a:r>
          </a:p>
        </p:txBody>
      </p:sp>
      <p:sp>
        <p:nvSpPr>
          <p:cNvPr id="224" name="Shape 22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5400" dirty="0">
                <a:solidFill>
                  <a:schemeClr val="tx1"/>
                </a:solidFill>
              </a:rPr>
              <a:t>Option # 1 - Denial</a:t>
            </a:r>
          </a:p>
        </p:txBody>
      </p:sp>
      <p:pic>
        <p:nvPicPr>
          <p:cNvPr id="225" name="url?sa=i&amp;rct=j&amp;q=ostrich+head+in+sand&amp;source=images&amp;cd=&amp;docid=v46-bxSQ0FbEJM&amp;tbnid=Sn5aFzqUc6FYXM-&amp;ved=0CAUQjRw&amp;url=http%3A%2F%2Fwww.coolgizmotoys.com%2F2011%2F06%2Fostrich-sleeping-pillow-bad.html&amp;ei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790950" y="3429000"/>
            <a:ext cx="8890000" cy="6324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url?sa=i&amp;rct=j&amp;q=ostrich+head+in+sand&amp;source=images&amp;cd=&amp;docid=uZevyFTYLFZv0M&amp;tbnid=kqhhDD5Pgo5OZM-&amp;ved=0CAUQjRw&amp;url=http%3A%2F%2Fbicesterwills.blogspot.com%2F2011%2F04%2Fdont-be-ostrich.html&amp;ei=4AALUf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857250"/>
            <a:ext cx="13004800" cy="79819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5400" dirty="0">
                <a:solidFill>
                  <a:schemeClr val="tx1"/>
                </a:solidFill>
              </a:rPr>
              <a:t>Option # 2 - Whining</a:t>
            </a:r>
          </a:p>
        </p:txBody>
      </p:sp>
      <p:pic>
        <p:nvPicPr>
          <p:cNvPr id="235" name="url?sa=i&amp;rct=j&amp;q=man+whining&amp;source=images&amp;cd=&amp;docid=HcnWJ6x_dUMT0M&amp;tbnid=2T8CdIrtuDHolM-&amp;ved=0CAUQjRw&amp;url=http%3A%2F%2Fwww.classroom-teacher-resources.com%2Fcreative-teaching-ideas-whining-in-school.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18099" y="3181350"/>
            <a:ext cx="3282949" cy="37719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33" name="url?sa=i&amp;rct=j&amp;q=man+whining&amp;source=images&amp;cd=&amp;docid=uoja3whCBk1vWM&amp;tbnid=HQy4B0kXezCWLM-&amp;ved=0CAUQjRw&amp;url=http%3A%2F%2Fbruinsfansforlife.blogspot.com%2F2008%2F09%2Fbegin-stop-being-bitch.html&amp;ei=VQEL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905750" y="0"/>
            <a:ext cx="5105399" cy="4133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234" name="url?sa=i&amp;rct=j&amp;q=man+whining&amp;source=images&amp;cd=&amp;docid=9od6I42w5GXkcM&amp;tbnid=GP_SGLYiJdBYFM-&amp;ved=0CAUQjRw&amp;url=http%3A%2F%2Fblindgossip.com%2F%3Fp%3D35069&amp;ei=nwELUbHGGdGl2AWO8YDICg&amp;bvm=bv.41642243,d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41816" y="5867400"/>
            <a:ext cx="4976283" cy="370205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6" name="url?sa=i&amp;rct=j&amp;q=man+whining&amp;source=images&amp;cd=&amp;docid=swVlSxvcEYDdEM&amp;tbnid=RS5zzOAN9LMjXM-&amp;ved=0CAUQjRw&amp;url=http%3A%2F%2Fsharkbitegal.deviantart.com%2Fart%2FI-m-not-whining-I-am-complaining-317041690&amp;e.tiff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772400" y="5734050"/>
            <a:ext cx="5232400" cy="38354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Shape 239"/>
          <p:cNvSpPr>
            <a:spLocks noGrp="1"/>
          </p:cNvSpPr>
          <p:nvPr>
            <p:ph type="body" idx="1"/>
          </p:nvPr>
        </p:nvSpPr>
        <p:spPr>
          <a:xfrm>
            <a:off x="571500" y="2324100"/>
            <a:ext cx="3457575" cy="65659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 dirty="0">
                <a:solidFill>
                  <a:schemeClr val="tx1"/>
                </a:solidFill>
              </a:rPr>
              <a:t>Option # 3 - Fight, Argue, </a:t>
            </a:r>
            <a:r>
              <a:rPr lang="en-US" sz="4400" dirty="0" smtClean="0">
                <a:solidFill>
                  <a:schemeClr val="tx1"/>
                </a:solidFill>
              </a:rPr>
              <a:t/>
            </a:r>
            <a:br>
              <a:rPr lang="en-US" sz="4400" dirty="0" smtClean="0">
                <a:solidFill>
                  <a:schemeClr val="tx1"/>
                </a:solidFill>
              </a:rPr>
            </a:br>
            <a:r>
              <a:rPr sz="4400" dirty="0" smtClean="0">
                <a:solidFill>
                  <a:schemeClr val="tx1"/>
                </a:solidFill>
              </a:rPr>
              <a:t>Blame</a:t>
            </a:r>
            <a:endParaRPr sz="4400" dirty="0">
              <a:solidFill>
                <a:schemeClr val="tx1"/>
              </a:solidFill>
            </a:endParaRPr>
          </a:p>
        </p:txBody>
      </p:sp>
      <p:pic>
        <p:nvPicPr>
          <p:cNvPr id="240" name="url?sa=i&amp;rct=j&amp;q=people+arguing&amp;source=images&amp;cd=&amp;docid=f0aiYvVZv4CW_M&amp;tbnid=hU1cXPO1QLdrEM-&amp;ved=0CAUQjRw&amp;url=http%3A%2F%2Fwww.theology21.com%2F2010%2F07%2F27%2Fare-you-talking-to-me-the-art-of-misund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87787" y="4060825"/>
            <a:ext cx="5229225" cy="344805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1" name="url?sa=i&amp;rct=j&amp;q=people+arguing&amp;source=images&amp;cd=&amp;docid=rRKSAH0wp1jkeM&amp;tbnid=5b9yKBZijEIMtM-&amp;ved=0CAUQjRw&amp;url=http%3A%2F%2Fwww.pickthebrain.com%2Fblog%2F5-ways-to-win-an-argument%2F&amp;ei=PAILUdqaJMjg2gX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915150" y="190500"/>
            <a:ext cx="5880100" cy="42672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2" name="url?sa=i&amp;rct=j&amp;q=people+blaming+others&amp;source=images&amp;cd=&amp;docid=Chn7SqdIdRMiCM&amp;tbnid=N_AfHc6_8xAUQM-&amp;ved=0CAUQjRw&amp;url=http%3A%2F%2Fsvprojectmanagement.com%2Fmy-bad&amp;ei=dQILUZH7Bcjg2gXumYCoAg&amp;bvm=bv.4186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19075" y="6248400"/>
            <a:ext cx="3810000" cy="33274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3" name="Eve.pn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9067800" y="7061200"/>
            <a:ext cx="3492500" cy="23241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Shape 24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algn="ctr">
              <a:defRPr sz="1800"/>
            </a:pPr>
            <a:r>
              <a:rPr sz="4400" dirty="0"/>
              <a:t>Acknowledge where God has placed us, Now.</a:t>
            </a:r>
          </a:p>
        </p:txBody>
      </p:sp>
      <p:sp>
        <p:nvSpPr>
          <p:cNvPr id="246" name="Shape 246"/>
          <p:cNvSpPr>
            <a:spLocks noGrp="1"/>
          </p:cNvSpPr>
          <p:nvPr>
            <p:ph type="body" idx="1"/>
          </p:nvPr>
        </p:nvSpPr>
        <p:spPr>
          <a:xfrm>
            <a:off x="571500" y="2273300"/>
            <a:ext cx="11861800" cy="66167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 dirty="0">
                <a:solidFill>
                  <a:schemeClr val="tx1"/>
                </a:solidFill>
              </a:rPr>
              <a:t>We live in a time of great turmoil and change. 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 dirty="0">
                <a:solidFill>
                  <a:schemeClr val="tx1"/>
                </a:solidFill>
              </a:rPr>
              <a:t>The era of church culture is gone, it’s now a mission field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 dirty="0">
                <a:solidFill>
                  <a:schemeClr val="tx1"/>
                </a:solidFill>
              </a:rPr>
              <a:t>We are in the midst of another Reformation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 dirty="0">
                <a:solidFill>
                  <a:schemeClr val="tx1"/>
                </a:solidFill>
              </a:rPr>
              <a:t>What we do now, will impact the shape of the new church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pe 248"/>
          <p:cNvSpPr>
            <a:spLocks noGrp="1"/>
          </p:cNvSpPr>
          <p:nvPr>
            <p:ph type="title"/>
          </p:nvPr>
        </p:nvSpPr>
        <p:spPr>
          <a:xfrm>
            <a:off x="0" y="2044700"/>
            <a:ext cx="13004800" cy="812800"/>
          </a:xfrm>
          <a:prstGeom prst="rect">
            <a:avLst/>
          </a:prstGeom>
        </p:spPr>
        <p:txBody>
          <a:bodyPr/>
          <a:lstStyle>
            <a:lvl1pPr>
              <a:defRPr sz="4900"/>
            </a:lvl1pPr>
          </a:lstStyle>
          <a:p>
            <a:pPr lvl="0" algn="ctr">
              <a:defRPr sz="1800"/>
            </a:pPr>
            <a:r>
              <a:rPr sz="4900" dirty="0"/>
              <a:t>“The church is not dying, it is being reborn.”</a:t>
            </a:r>
          </a:p>
        </p:txBody>
      </p:sp>
      <p:pic>
        <p:nvPicPr>
          <p:cNvPr id="250" name="url?sa=i&amp;rct=j&amp;q=newborn+black+baby+girl&amp;source=images&amp;cd=&amp;docid=IlJPeJ8TCjf5DM&amp;tbnid=COYKy-GxyUsr1M-&amp;ved=0CAUQjRw&amp;url=http%3A%2F%2Fwww.4shared.com%2Fphoto%2F7cQtMVAO%2Fa_beautiful_black_newborn_baby.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49475" y="3086100"/>
            <a:ext cx="8705850" cy="6667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Shape 25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800" dirty="0"/>
              <a:t>What can we do?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Shape 25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5400" dirty="0"/>
              <a:t>Experiment &amp; Explore</a:t>
            </a:r>
          </a:p>
        </p:txBody>
      </p:sp>
      <p:sp>
        <p:nvSpPr>
          <p:cNvPr id="256" name="Shape 25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 dirty="0"/>
              <a:t>Try new ways of being the body of Christ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 dirty="0"/>
              <a:t>Learn from others, but don’t copy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 dirty="0"/>
              <a:t>Ask those who are not yet here, listen to the “</a:t>
            </a:r>
            <a:r>
              <a:rPr sz="4400" dirty="0" err="1"/>
              <a:t>Nones</a:t>
            </a:r>
            <a:r>
              <a:rPr sz="4400" dirty="0"/>
              <a:t>”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 dirty="0"/>
              <a:t>Experiment in worship and ministry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hape 25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5400" dirty="0"/>
              <a:t>Go back to our roots</a:t>
            </a:r>
          </a:p>
        </p:txBody>
      </p:sp>
      <p:sp>
        <p:nvSpPr>
          <p:cNvPr id="259" name="Shape 25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800" dirty="0"/>
              <a:t>Become an Ancient Future Faith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800" dirty="0"/>
              <a:t>Liturgy but with new life and creativity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800" dirty="0"/>
              <a:t>Bring the Arts back into the church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800" dirty="0"/>
              <a:t>Reread the scriptures with mission eyes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26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5400" dirty="0"/>
              <a:t>Partner with others</a:t>
            </a:r>
          </a:p>
        </p:txBody>
      </p:sp>
      <p:sp>
        <p:nvSpPr>
          <p:cNvPr id="262" name="Shape 26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 dirty="0"/>
              <a:t>Interview town leaders, school principals, police chief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 dirty="0"/>
              <a:t>Connect with other congregations, Episcopalians, Methodists, UCC, others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 dirty="0"/>
              <a:t>Become Multi-Faith inquisitive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 dirty="0"/>
              <a:t>Link up with area food banks &amp; shelters - Basic Needs Network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hape 26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800" dirty="0"/>
              <a:t>Serve</a:t>
            </a:r>
          </a:p>
        </p:txBody>
      </p:sp>
      <p:sp>
        <p:nvSpPr>
          <p:cNvPr id="265" name="Shape 26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 dirty="0"/>
              <a:t>“The church that exists for others will thrive, the church that exists for itself has seen its best days in the past.”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 dirty="0"/>
              <a:t>Find out what you can do for your community -  AND DO IT!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 dirty="0"/>
              <a:t>Be Jesus freaks!  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 dirty="0"/>
              <a:t>Poverty is everywhere, Jesus is there, go find him.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Shape 26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800" dirty="0"/>
              <a:t>Being Jesus people is not easy</a:t>
            </a:r>
          </a:p>
        </p:txBody>
      </p:sp>
      <p:sp>
        <p:nvSpPr>
          <p:cNvPr id="268" name="Shape 268"/>
          <p:cNvSpPr>
            <a:spLocks noGrp="1"/>
          </p:cNvSpPr>
          <p:nvPr>
            <p:ph type="body" idx="1"/>
          </p:nvPr>
        </p:nvSpPr>
        <p:spPr>
          <a:xfrm>
            <a:off x="571500" y="2057400"/>
            <a:ext cx="11861800" cy="70866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030303"/>
                </a:solidFill>
              </a:rPr>
              <a:t>If you want church life to be successful without sacrifice, it won’t work.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030303"/>
                </a:solidFill>
              </a:rPr>
              <a:t>If you want young families in church, but aren’t willing to consider their life situation, it won’t happen.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030303"/>
                </a:solidFill>
              </a:rPr>
              <a:t>If you want people in your community to admire and respect your congregation, you will have to spend the next 5-7 years </a:t>
            </a:r>
            <a:r>
              <a:rPr sz="3600" u="sng" dirty="0">
                <a:solidFill>
                  <a:srgbClr val="030303"/>
                </a:solidFill>
              </a:rPr>
              <a:t>earning that respect</a:t>
            </a:r>
            <a:r>
              <a:rPr sz="3600" dirty="0">
                <a:solidFill>
                  <a:srgbClr val="030303"/>
                </a:solidFill>
              </a:rPr>
              <a:t>.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030303"/>
                </a:solidFill>
              </a:rPr>
              <a:t>If you want people to look at you personally, and say, now that’s the kind of person I want to be, you’ll have to immerse yourself in this Jesus stuff everyday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pe 248"/>
          <p:cNvSpPr>
            <a:spLocks noGrp="1"/>
          </p:cNvSpPr>
          <p:nvPr>
            <p:ph type="title"/>
          </p:nvPr>
        </p:nvSpPr>
        <p:spPr>
          <a:xfrm>
            <a:off x="0" y="2044700"/>
            <a:ext cx="13004800" cy="812800"/>
          </a:xfrm>
          <a:prstGeom prst="rect">
            <a:avLst/>
          </a:prstGeom>
        </p:spPr>
        <p:txBody>
          <a:bodyPr/>
          <a:lstStyle>
            <a:lvl1pPr>
              <a:defRPr sz="4900"/>
            </a:lvl1pPr>
          </a:lstStyle>
          <a:p>
            <a:pPr lvl="0" algn="ctr">
              <a:defRPr sz="1800"/>
            </a:pPr>
            <a:r>
              <a:rPr sz="4900" dirty="0"/>
              <a:t>“The church is not dying, it is being reborn.”</a:t>
            </a:r>
          </a:p>
        </p:txBody>
      </p:sp>
      <p:pic>
        <p:nvPicPr>
          <p:cNvPr id="250" name="url?sa=i&amp;rct=j&amp;q=newborn+black+baby+girl&amp;source=images&amp;cd=&amp;docid=IlJPeJ8TCjf5DM&amp;tbnid=COYKy-GxyUsr1M-&amp;ved=0CAUQjRw&amp;url=http%3A%2F%2Fwww.4shared.com%2Fphoto%2F7cQtMVAO%2Fa_beautiful_black_newborn_baby.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49475" y="3086100"/>
            <a:ext cx="8705850" cy="66675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33742199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ernPortfolio">
  <a:themeElements>
    <a:clrScheme name="ModernPortfolio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557E8A"/>
      </a:accent1>
      <a:accent2>
        <a:srgbClr val="88885A"/>
      </a:accent2>
      <a:accent3>
        <a:srgbClr val="B29E85"/>
      </a:accent3>
      <a:accent4>
        <a:srgbClr val="BB7B52"/>
      </a:accent4>
      <a:accent5>
        <a:srgbClr val="CF7F66"/>
      </a:accent5>
      <a:accent6>
        <a:srgbClr val="62647B"/>
      </a:accent6>
      <a:hlink>
        <a:srgbClr val="0000FF"/>
      </a:hlink>
      <a:folHlink>
        <a:srgbClr val="FF00FF"/>
      </a:folHlink>
    </a:clrScheme>
    <a:fontScheme name="ModernPortfolio">
      <a:majorFont>
        <a:latin typeface="Helvetica Neue"/>
        <a:ea typeface="Helvetica Neue"/>
        <a:cs typeface="Helvetica Neue"/>
      </a:majorFont>
      <a:minorFont>
        <a:latin typeface="Helvetica Neue Light"/>
        <a:ea typeface="Helvetica Neue Light"/>
        <a:cs typeface="Helvetica Neue Light"/>
      </a:minorFont>
    </a:fontScheme>
    <a:fmtScheme name="Modern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325D6B"/>
        </a:solid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ABABAB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ModernPortfolio">
  <a:themeElements>
    <a:clrScheme name="ModernPortfolio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557E8A"/>
      </a:accent1>
      <a:accent2>
        <a:srgbClr val="88885A"/>
      </a:accent2>
      <a:accent3>
        <a:srgbClr val="B29E85"/>
      </a:accent3>
      <a:accent4>
        <a:srgbClr val="BB7B52"/>
      </a:accent4>
      <a:accent5>
        <a:srgbClr val="CF7F66"/>
      </a:accent5>
      <a:accent6>
        <a:srgbClr val="62647B"/>
      </a:accent6>
      <a:hlink>
        <a:srgbClr val="0000FF"/>
      </a:hlink>
      <a:folHlink>
        <a:srgbClr val="FF00FF"/>
      </a:folHlink>
    </a:clrScheme>
    <a:fontScheme name="ModernPortfolio">
      <a:majorFont>
        <a:latin typeface="Helvetica Neue"/>
        <a:ea typeface="Helvetica Neue"/>
        <a:cs typeface="Helvetica Neue"/>
      </a:majorFont>
      <a:minorFont>
        <a:latin typeface="Helvetica Neue Light"/>
        <a:ea typeface="Helvetica Neue Light"/>
        <a:cs typeface="Helvetica Neue Light"/>
      </a:minorFont>
    </a:fontScheme>
    <a:fmtScheme name="Modern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325D6B"/>
        </a:solid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ABABAB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388</TotalTime>
  <Words>1371</Words>
  <Application>Microsoft Office PowerPoint</Application>
  <PresentationFormat>Custom</PresentationFormat>
  <Paragraphs>245</Paragraphs>
  <Slides>57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4" baseType="lpstr">
      <vt:lpstr>Helvetica</vt:lpstr>
      <vt:lpstr>Helvetica Light</vt:lpstr>
      <vt:lpstr>Helvetica Neue</vt:lpstr>
      <vt:lpstr>Helvetica Neue Light</vt:lpstr>
      <vt:lpstr>Helvetica Neue Thin</vt:lpstr>
      <vt:lpstr>Lucida Grande</vt:lpstr>
      <vt:lpstr>ModernPortfolio</vt:lpstr>
      <vt:lpstr>Where in God’s  Name are We?</vt:lpstr>
      <vt:lpstr>Family of Origin has no church connection Bishop - New England Synod ELCA since 2012 25 years Parish Pastor in Brooklyn, NY  and Charlestown, RI D.Min Fuller Sem, M.Div Union Sem NYC &amp; PLTS Husband, Father, Photographer, Biker, and other stuff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If you were born between 1912 - 1930</vt:lpstr>
      <vt:lpstr>If you were born between 1930 - 1945</vt:lpstr>
      <vt:lpstr>If you were born between 1946 - 1960</vt:lpstr>
      <vt:lpstr>If you were born between 1961 - 1980</vt:lpstr>
      <vt:lpstr>If you were born between 1981 - 2001</vt:lpstr>
      <vt:lpstr>If you were born after 2001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And Yet</vt:lpstr>
      <vt:lpstr>And it makes us feel better</vt:lpstr>
      <vt:lpstr>Some churches are finding new ways forward</vt:lpstr>
      <vt:lpstr>Grace Lutheran, Hartford, CT</vt:lpstr>
      <vt:lpstr>It’s Just Lunch (with a None)</vt:lpstr>
      <vt:lpstr>Gloria Dei &amp; Iglesia Luterana Providence, RI</vt:lpstr>
      <vt:lpstr>Barefoot Bluegrass on the Beach</vt:lpstr>
      <vt:lpstr>Creative Living Community of CT</vt:lpstr>
      <vt:lpstr>Cathedral in the Night Northhampton, MA</vt:lpstr>
      <vt:lpstr>Sanctuary, Marshfield, MA  www.sanctuarymarshfield.org</vt:lpstr>
      <vt:lpstr>St. John, Brooklyn, CT</vt:lpstr>
      <vt:lpstr>What does this all mean for us, now?</vt:lpstr>
      <vt:lpstr>What can we do?</vt:lpstr>
      <vt:lpstr>PowerPoint Presentation</vt:lpstr>
      <vt:lpstr>PowerPoint Presentation</vt:lpstr>
      <vt:lpstr>PowerPoint Presentation</vt:lpstr>
      <vt:lpstr>Acknowledge where God has placed us, Now.</vt:lpstr>
      <vt:lpstr>“The church is not dying, it is being reborn.”</vt:lpstr>
      <vt:lpstr>What can we do?</vt:lpstr>
      <vt:lpstr>Experiment &amp; Explore</vt:lpstr>
      <vt:lpstr>Go back to our roots</vt:lpstr>
      <vt:lpstr>Partner with others</vt:lpstr>
      <vt:lpstr>Serve</vt:lpstr>
      <vt:lpstr>Being Jesus people is not easy</vt:lpstr>
      <vt:lpstr>“The church is not dying, it is being reborn.”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Where in God’s  Name are We?</dc:title>
  <cp:lastModifiedBy>Andrea Martinez</cp:lastModifiedBy>
  <cp:revision>12</cp:revision>
  <dcterms:modified xsi:type="dcterms:W3CDTF">2014-10-11T19:15:01Z</dcterms:modified>
</cp:coreProperties>
</file>